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21"/>
  </p:notesMasterIdLst>
  <p:sldIdLst>
    <p:sldId id="257" r:id="rId2"/>
    <p:sldId id="286" r:id="rId3"/>
    <p:sldId id="287" r:id="rId4"/>
    <p:sldId id="292" r:id="rId5"/>
    <p:sldId id="293" r:id="rId6"/>
    <p:sldId id="312" r:id="rId7"/>
    <p:sldId id="319" r:id="rId8"/>
    <p:sldId id="297" r:id="rId9"/>
    <p:sldId id="304" r:id="rId10"/>
    <p:sldId id="305" r:id="rId11"/>
    <p:sldId id="320" r:id="rId12"/>
    <p:sldId id="303" r:id="rId13"/>
    <p:sldId id="316" r:id="rId14"/>
    <p:sldId id="321" r:id="rId15"/>
    <p:sldId id="317" r:id="rId16"/>
    <p:sldId id="318" r:id="rId17"/>
    <p:sldId id="302" r:id="rId18"/>
    <p:sldId id="315" r:id="rId19"/>
    <p:sldId id="309" r:id="rId20"/>
  </p:sldIdLst>
  <p:sldSz cx="12192000" cy="6858000"/>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1474"/>
    <a:srgbClr val="F7A600"/>
    <a:srgbClr val="3A5BA7"/>
    <a:srgbClr val="50BCBD"/>
    <a:srgbClr val="5AA1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8FB837D-C827-4EFA-A057-4D05807E0F7C}" styleName="Styl z motywem 1 — Ak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Styl z motywem 1 — Ak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Styl z motywem 1 — Ak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Styl z motywem 1 — Ak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 z motywem 1 — Ak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25E5076-3810-47DD-B79F-674D7AD40C01}" styleName="Styl ciemny 1 — Ak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27F97BB-C833-4FB7-BDE5-3F7075034690}" styleName="Styl z motywem 2 — Ak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Styl jasny 2 — Ak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Styl pośredni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Styl pośredni 1 — Ak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Styl jasny 2 — Ak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Styl ciemny 2 - Akcent 1/Ak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Styl pośredni 2 — Ak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Styl jasny 1 — Ak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4660"/>
  </p:normalViewPr>
  <p:slideViewPr>
    <p:cSldViewPr snapToGrid="0">
      <p:cViewPr varScale="1">
        <p:scale>
          <a:sx n="115" d="100"/>
          <a:sy n="115" d="100"/>
        </p:scale>
        <p:origin x="378"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Arkusz_programu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Arkusz_programu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Arkusz_programu_Microsoft_Excel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600" dirty="0" smtClean="0"/>
              <a:t>liczba </a:t>
            </a:r>
            <a:r>
              <a:rPr lang="pl-PL" sz="1600" dirty="0"/>
              <a:t>osób</a:t>
            </a:r>
            <a:r>
              <a:rPr lang="pl-PL" sz="1600" baseline="0" dirty="0"/>
              <a:t> ubezpieczonych</a:t>
            </a:r>
            <a:endParaRPr lang="pl-PL" sz="16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5B1-4FB3-9608-8FBB7E03DF7C}"/>
              </c:ext>
            </c:extLst>
          </c:dPt>
          <c:dPt>
            <c:idx val="1"/>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3-65B1-4FB3-9608-8FBB7E03DF7C}"/>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lumMod val="95000"/>
                        <a:lumOff val="5000"/>
                      </a:schemeClr>
                    </a:solidFill>
                    <a:latin typeface="+mn-lt"/>
                    <a:ea typeface="+mn-ea"/>
                    <a:cs typeface="+mn-cs"/>
                  </a:defRPr>
                </a:pPr>
                <a:endParaRPr lang="pl-PL"/>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Arkusz1!$D$9:$E$9</c:f>
              <c:strCache>
                <c:ptCount val="2"/>
                <c:pt idx="0">
                  <c:v>Osoby powyżej 65 roku życia</c:v>
                </c:pt>
                <c:pt idx="1">
                  <c:v>Osoby do 65 roku życia</c:v>
                </c:pt>
              </c:strCache>
            </c:strRef>
          </c:cat>
          <c:val>
            <c:numRef>
              <c:f>Arkusz1!$D$10:$E$10</c:f>
              <c:numCache>
                <c:formatCode>0%</c:formatCode>
                <c:ptCount val="2"/>
                <c:pt idx="0">
                  <c:v>0.18941895802945544</c:v>
                </c:pt>
                <c:pt idx="1">
                  <c:v>0.81058104197054459</c:v>
                </c:pt>
              </c:numCache>
            </c:numRef>
          </c:val>
          <c:extLst>
            <c:ext xmlns:c16="http://schemas.microsoft.com/office/drawing/2014/chart" uri="{C3380CC4-5D6E-409C-BE32-E72D297353CC}">
              <c16:uniqueId val="{00000004-65B1-4FB3-9608-8FBB7E03DF7C}"/>
            </c:ext>
          </c:extLst>
        </c:ser>
        <c:dLbls>
          <c:showLegendKey val="0"/>
          <c:showVal val="0"/>
          <c:showCatName val="0"/>
          <c:showSerName val="0"/>
          <c:showPercent val="0"/>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rtl="0">
            <a:defRPr sz="1000" b="1"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600" dirty="0" smtClean="0"/>
              <a:t>Liczba udzielonych świadczeń</a:t>
            </a:r>
            <a:endParaRPr lang="pl-PL" sz="16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A4A-4315-B5A0-23DAB607539A}"/>
              </c:ext>
            </c:extLst>
          </c:dPt>
          <c:dPt>
            <c:idx val="1"/>
            <c:bubble3D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3-2A4A-4315-B5A0-23DAB607539A}"/>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lumMod val="95000"/>
                        <a:lumOff val="5000"/>
                      </a:schemeClr>
                    </a:solidFill>
                    <a:latin typeface="+mn-lt"/>
                    <a:ea typeface="+mn-ea"/>
                    <a:cs typeface="+mn-cs"/>
                  </a:defRPr>
                </a:pPr>
                <a:endParaRPr lang="pl-PL"/>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Arkusz1!$D$1:$E$1</c:f>
              <c:strCache>
                <c:ptCount val="2"/>
                <c:pt idx="0">
                  <c:v>Osoby powyżej 65 roku życia</c:v>
                </c:pt>
                <c:pt idx="1">
                  <c:v>Osoby do 65 roku życia</c:v>
                </c:pt>
              </c:strCache>
            </c:strRef>
          </c:cat>
          <c:val>
            <c:numRef>
              <c:f>Arkusz1!$D$2:$E$2</c:f>
              <c:numCache>
                <c:formatCode>0%</c:formatCode>
                <c:ptCount val="2"/>
                <c:pt idx="0">
                  <c:v>0.33235565959446972</c:v>
                </c:pt>
                <c:pt idx="1">
                  <c:v>0.66764434040553033</c:v>
                </c:pt>
              </c:numCache>
            </c:numRef>
          </c:val>
          <c:extLst>
            <c:ext xmlns:c16="http://schemas.microsoft.com/office/drawing/2014/chart" uri="{C3380CC4-5D6E-409C-BE32-E72D297353CC}">
              <c16:uniqueId val="{00000004-2A4A-4315-B5A0-23DAB607539A}"/>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rtl="0">
            <a:defRPr sz="1000" b="1"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pl-PL" sz="1600" dirty="0" smtClean="0"/>
              <a:t>Liczba </a:t>
            </a:r>
            <a:r>
              <a:rPr lang="pl-PL" sz="1600" dirty="0"/>
              <a:t>świadczeń </a:t>
            </a:r>
            <a:r>
              <a:rPr lang="pl-PL" sz="1600" dirty="0" smtClean="0"/>
              <a:t>stacjonarnych</a:t>
            </a:r>
            <a:endParaRPr lang="pl-PL" sz="16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pieChart>
        <c:varyColors val="1"/>
        <c:ser>
          <c:idx val="0"/>
          <c:order val="0"/>
          <c:explosion val="6"/>
          <c:dPt>
            <c:idx val="0"/>
            <c:bubble3D val="0"/>
            <c:explosion val="0"/>
            <c:spPr>
              <a:solidFill>
                <a:schemeClr val="accent1"/>
              </a:solidFill>
              <a:ln w="19050">
                <a:solidFill>
                  <a:schemeClr val="lt1"/>
                </a:solidFill>
              </a:ln>
              <a:effectLst/>
            </c:spPr>
            <c:extLst>
              <c:ext xmlns:c16="http://schemas.microsoft.com/office/drawing/2014/chart" uri="{C3380CC4-5D6E-409C-BE32-E72D297353CC}">
                <c16:uniqueId val="{00000001-1A67-4F88-AF26-467EA4A19D4B}"/>
              </c:ext>
            </c:extLst>
          </c:dPt>
          <c:dPt>
            <c:idx val="1"/>
            <c:bubble3D val="0"/>
            <c:explosion val="0"/>
            <c:spPr>
              <a:solidFill>
                <a:schemeClr val="tx1">
                  <a:lumMod val="40000"/>
                  <a:lumOff val="60000"/>
                </a:schemeClr>
              </a:solidFill>
              <a:ln w="19050">
                <a:solidFill>
                  <a:schemeClr val="lt1"/>
                </a:solidFill>
              </a:ln>
              <a:effectLst/>
            </c:spPr>
            <c:extLst>
              <c:ext xmlns:c16="http://schemas.microsoft.com/office/drawing/2014/chart" uri="{C3380CC4-5D6E-409C-BE32-E72D297353CC}">
                <c16:uniqueId val="{00000003-1A67-4F88-AF26-467EA4A19D4B}"/>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lumMod val="95000"/>
                        <a:lumOff val="5000"/>
                      </a:schemeClr>
                    </a:solidFill>
                    <a:latin typeface="+mn-lt"/>
                    <a:ea typeface="+mn-ea"/>
                    <a:cs typeface="+mn-cs"/>
                  </a:defRPr>
                </a:pPr>
                <a:endParaRPr lang="pl-PL"/>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Arkusz1!$D$6:$E$6</c:f>
              <c:strCache>
                <c:ptCount val="2"/>
                <c:pt idx="0">
                  <c:v>Osoby powyżej 65 roku życia</c:v>
                </c:pt>
                <c:pt idx="1">
                  <c:v>Osoby do 65 roku życia</c:v>
                </c:pt>
              </c:strCache>
            </c:strRef>
          </c:cat>
          <c:val>
            <c:numRef>
              <c:f>Arkusz1!$D$7:$E$7</c:f>
              <c:numCache>
                <c:formatCode>0%</c:formatCode>
                <c:ptCount val="2"/>
                <c:pt idx="0">
                  <c:v>0.37849303287272013</c:v>
                </c:pt>
                <c:pt idx="1">
                  <c:v>0.62150696712727993</c:v>
                </c:pt>
              </c:numCache>
            </c:numRef>
          </c:val>
          <c:extLst>
            <c:ext xmlns:c16="http://schemas.microsoft.com/office/drawing/2014/chart" uri="{C3380CC4-5D6E-409C-BE32-E72D297353CC}">
              <c16:uniqueId val="{00000004-1A67-4F88-AF26-467EA4A19D4B}"/>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t"/>
      <c:layout/>
      <c:overlay val="0"/>
      <c:spPr>
        <a:noFill/>
        <a:ln>
          <a:noFill/>
        </a:ln>
        <a:effectLst/>
      </c:spPr>
      <c:txPr>
        <a:bodyPr rot="0" spcFirstLastPara="1" vertOverflow="ellipsis" vert="horz" wrap="square" anchor="ctr" anchorCtr="1"/>
        <a:lstStyle/>
        <a:p>
          <a:pPr rtl="0">
            <a:defRPr sz="1000" b="1"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chart>
  <c:spPr>
    <a:noFill/>
    <a:ln>
      <a:noFill/>
    </a:ln>
    <a:effectLst/>
  </c:spPr>
  <c:txPr>
    <a:bodyPr/>
    <a:lstStyle/>
    <a:p>
      <a:pPr>
        <a:defRPr/>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59FA28-FDF0-4B38-AD64-38171D1FAD4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DE08CB26-91DB-4210-9F26-FE42D67B2144}">
      <dgm:prSet phldrT="[Tekst]" custT="1"/>
      <dgm:spPr/>
      <dgm:t>
        <a:bodyPr anchor="ctr"/>
        <a:lstStyle/>
        <a:p>
          <a:r>
            <a:rPr lang="pl-PL" altLang="pl-PL" sz="2000" dirty="0" smtClean="0">
              <a:solidFill>
                <a:schemeClr val="accent2">
                  <a:lumMod val="50000"/>
                </a:schemeClr>
              </a:solidFill>
              <a:latin typeface="Calibri" panose="020F0502020204030204" pitchFamily="34" charset="0"/>
              <a:ea typeface="Verdana" panose="020B0604030504040204" pitchFamily="34" charset="0"/>
              <a:cs typeface="Verdana" panose="020B0604030504040204" pitchFamily="34" charset="0"/>
            </a:rPr>
            <a:t>Zgodnie z Ustawą pacjentom po ukończeniu 75.  roku życia przysługuje bezpłatne zaopatrzenie w leki, środki spożywcze specjalnego przeznaczenia żywieniowego oraz wyroby medyczne, które zostały określone w opublikowanym przez Ministra Zdrowia wykazie</a:t>
          </a:r>
          <a:endParaRPr lang="pl-PL" sz="2000" dirty="0">
            <a:solidFill>
              <a:schemeClr val="accent2">
                <a:lumMod val="50000"/>
              </a:schemeClr>
            </a:solidFill>
          </a:endParaRPr>
        </a:p>
      </dgm:t>
    </dgm:pt>
    <dgm:pt modelId="{73920A4D-B00E-4AE7-807E-BAB2198E8837}" type="parTrans" cxnId="{803C557C-A0D2-4EC4-AD0C-FD4B32AD8F81}">
      <dgm:prSet/>
      <dgm:spPr/>
      <dgm:t>
        <a:bodyPr/>
        <a:lstStyle/>
        <a:p>
          <a:endParaRPr lang="pl-PL" sz="1400">
            <a:solidFill>
              <a:schemeClr val="accent2">
                <a:lumMod val="50000"/>
              </a:schemeClr>
            </a:solidFill>
          </a:endParaRPr>
        </a:p>
      </dgm:t>
    </dgm:pt>
    <dgm:pt modelId="{639B7E6C-158B-4BC9-985E-57DF8E9D1D20}" type="sibTrans" cxnId="{803C557C-A0D2-4EC4-AD0C-FD4B32AD8F81}">
      <dgm:prSet/>
      <dgm:spPr/>
      <dgm:t>
        <a:bodyPr/>
        <a:lstStyle/>
        <a:p>
          <a:endParaRPr lang="pl-PL" sz="1400">
            <a:solidFill>
              <a:schemeClr val="accent2">
                <a:lumMod val="50000"/>
              </a:schemeClr>
            </a:solidFill>
          </a:endParaRPr>
        </a:p>
      </dgm:t>
    </dgm:pt>
    <dgm:pt modelId="{093A5194-49F0-4A48-8DCB-67C6AEA34327}">
      <dgm:prSet phldrT="[Tekst]" custT="1"/>
      <dgm:spPr/>
      <dgm:t>
        <a:bodyPr anchor="ctr"/>
        <a:lstStyle/>
        <a:p>
          <a:r>
            <a:rPr lang="pl-PL" sz="2000" dirty="0" smtClean="0">
              <a:solidFill>
                <a:schemeClr val="accent2">
                  <a:lumMod val="50000"/>
                </a:schemeClr>
              </a:solidFill>
            </a:rPr>
            <a:t>Aktualnie w wykazie znalazło się 2052 leki (stan na grudzień 2022 r. )</a:t>
          </a:r>
          <a:endParaRPr lang="pl-PL" sz="2000" dirty="0">
            <a:solidFill>
              <a:schemeClr val="accent2">
                <a:lumMod val="50000"/>
              </a:schemeClr>
            </a:solidFill>
          </a:endParaRPr>
        </a:p>
      </dgm:t>
    </dgm:pt>
    <dgm:pt modelId="{50DD4AB4-4929-404F-A732-BE94A4E77CEA}" type="parTrans" cxnId="{3B2463ED-AF81-4281-94E6-1EEF36F0311A}">
      <dgm:prSet/>
      <dgm:spPr/>
      <dgm:t>
        <a:bodyPr/>
        <a:lstStyle/>
        <a:p>
          <a:endParaRPr lang="pl-PL" sz="1400">
            <a:solidFill>
              <a:schemeClr val="accent2">
                <a:lumMod val="50000"/>
              </a:schemeClr>
            </a:solidFill>
          </a:endParaRPr>
        </a:p>
      </dgm:t>
    </dgm:pt>
    <dgm:pt modelId="{E14C50C9-60D0-4749-84BC-9F26EB49A9AE}" type="sibTrans" cxnId="{3B2463ED-AF81-4281-94E6-1EEF36F0311A}">
      <dgm:prSet/>
      <dgm:spPr/>
      <dgm:t>
        <a:bodyPr/>
        <a:lstStyle/>
        <a:p>
          <a:endParaRPr lang="pl-PL" sz="1400">
            <a:solidFill>
              <a:schemeClr val="accent2">
                <a:lumMod val="50000"/>
              </a:schemeClr>
            </a:solidFill>
          </a:endParaRPr>
        </a:p>
      </dgm:t>
    </dgm:pt>
    <dgm:pt modelId="{B9D2D920-B1D6-4540-A45A-79DF81402382}" type="pres">
      <dgm:prSet presAssocID="{7759FA28-FDF0-4B38-AD64-38171D1FAD45}" presName="linear" presStyleCnt="0">
        <dgm:presLayoutVars>
          <dgm:dir/>
          <dgm:animLvl val="lvl"/>
          <dgm:resizeHandles val="exact"/>
        </dgm:presLayoutVars>
      </dgm:prSet>
      <dgm:spPr/>
      <dgm:t>
        <a:bodyPr/>
        <a:lstStyle/>
        <a:p>
          <a:endParaRPr lang="pl-PL"/>
        </a:p>
      </dgm:t>
    </dgm:pt>
    <dgm:pt modelId="{C25E2086-9F9F-4B6B-81C7-89C753143E8C}" type="pres">
      <dgm:prSet presAssocID="{DE08CB26-91DB-4210-9F26-FE42D67B2144}" presName="parentLin" presStyleCnt="0"/>
      <dgm:spPr/>
    </dgm:pt>
    <dgm:pt modelId="{F9455D14-1E0A-46D2-A725-080C0C7ECEEF}" type="pres">
      <dgm:prSet presAssocID="{DE08CB26-91DB-4210-9F26-FE42D67B2144}" presName="parentLeftMargin" presStyleLbl="node1" presStyleIdx="0" presStyleCnt="2"/>
      <dgm:spPr/>
      <dgm:t>
        <a:bodyPr/>
        <a:lstStyle/>
        <a:p>
          <a:endParaRPr lang="pl-PL"/>
        </a:p>
      </dgm:t>
    </dgm:pt>
    <dgm:pt modelId="{5F4A474E-939D-4E54-9D34-D65A31A64550}" type="pres">
      <dgm:prSet presAssocID="{DE08CB26-91DB-4210-9F26-FE42D67B2144}" presName="parentText" presStyleLbl="node1" presStyleIdx="0" presStyleCnt="2" custScaleX="122210" custScaleY="133849">
        <dgm:presLayoutVars>
          <dgm:chMax val="0"/>
          <dgm:bulletEnabled val="1"/>
        </dgm:presLayoutVars>
      </dgm:prSet>
      <dgm:spPr/>
      <dgm:t>
        <a:bodyPr/>
        <a:lstStyle/>
        <a:p>
          <a:endParaRPr lang="pl-PL"/>
        </a:p>
      </dgm:t>
    </dgm:pt>
    <dgm:pt modelId="{A080D8E0-5C39-4F1D-B336-5EC8DF0E77B1}" type="pres">
      <dgm:prSet presAssocID="{DE08CB26-91DB-4210-9F26-FE42D67B2144}" presName="negativeSpace" presStyleCnt="0"/>
      <dgm:spPr/>
    </dgm:pt>
    <dgm:pt modelId="{5113220C-4420-42F3-B861-4A3C36ED7344}" type="pres">
      <dgm:prSet presAssocID="{DE08CB26-91DB-4210-9F26-FE42D67B2144}" presName="childText" presStyleLbl="conFgAcc1" presStyleIdx="0" presStyleCnt="2">
        <dgm:presLayoutVars>
          <dgm:bulletEnabled val="1"/>
        </dgm:presLayoutVars>
      </dgm:prSet>
      <dgm:spPr/>
    </dgm:pt>
    <dgm:pt modelId="{D40870D5-A3DA-4A4F-BA95-E1A00981A35C}" type="pres">
      <dgm:prSet presAssocID="{639B7E6C-158B-4BC9-985E-57DF8E9D1D20}" presName="spaceBetweenRectangles" presStyleCnt="0"/>
      <dgm:spPr/>
    </dgm:pt>
    <dgm:pt modelId="{90BD82BA-B45C-4F19-9FD7-9DE63ACC2807}" type="pres">
      <dgm:prSet presAssocID="{093A5194-49F0-4A48-8DCB-67C6AEA34327}" presName="parentLin" presStyleCnt="0"/>
      <dgm:spPr/>
    </dgm:pt>
    <dgm:pt modelId="{5238BE87-BEE3-482F-855E-5C340D1E5160}" type="pres">
      <dgm:prSet presAssocID="{093A5194-49F0-4A48-8DCB-67C6AEA34327}" presName="parentLeftMargin" presStyleLbl="node1" presStyleIdx="0" presStyleCnt="2"/>
      <dgm:spPr/>
      <dgm:t>
        <a:bodyPr/>
        <a:lstStyle/>
        <a:p>
          <a:endParaRPr lang="pl-PL"/>
        </a:p>
      </dgm:t>
    </dgm:pt>
    <dgm:pt modelId="{F6B61E9C-A752-477A-BBB4-94342383B4BD}" type="pres">
      <dgm:prSet presAssocID="{093A5194-49F0-4A48-8DCB-67C6AEA34327}" presName="parentText" presStyleLbl="node1" presStyleIdx="1" presStyleCnt="2" custScaleX="122210" custScaleY="133849" custLinFactNeighborX="-6150" custLinFactNeighborY="-3383">
        <dgm:presLayoutVars>
          <dgm:chMax val="0"/>
          <dgm:bulletEnabled val="1"/>
        </dgm:presLayoutVars>
      </dgm:prSet>
      <dgm:spPr/>
      <dgm:t>
        <a:bodyPr/>
        <a:lstStyle/>
        <a:p>
          <a:endParaRPr lang="pl-PL"/>
        </a:p>
      </dgm:t>
    </dgm:pt>
    <dgm:pt modelId="{BF48A86D-01DE-459F-8CA9-00D040E813E1}" type="pres">
      <dgm:prSet presAssocID="{093A5194-49F0-4A48-8DCB-67C6AEA34327}" presName="negativeSpace" presStyleCnt="0"/>
      <dgm:spPr/>
    </dgm:pt>
    <dgm:pt modelId="{F2B0BB8E-654A-489B-998A-A4D9AE771DF1}" type="pres">
      <dgm:prSet presAssocID="{093A5194-49F0-4A48-8DCB-67C6AEA34327}" presName="childText" presStyleLbl="conFgAcc1" presStyleIdx="1" presStyleCnt="2">
        <dgm:presLayoutVars>
          <dgm:bulletEnabled val="1"/>
        </dgm:presLayoutVars>
      </dgm:prSet>
      <dgm:spPr/>
    </dgm:pt>
  </dgm:ptLst>
  <dgm:cxnLst>
    <dgm:cxn modelId="{EDF0D842-B30C-4F51-910A-B946EAAA3EE3}" type="presOf" srcId="{7759FA28-FDF0-4B38-AD64-38171D1FAD45}" destId="{B9D2D920-B1D6-4540-A45A-79DF81402382}" srcOrd="0" destOrd="0" presId="urn:microsoft.com/office/officeart/2005/8/layout/list1"/>
    <dgm:cxn modelId="{803C557C-A0D2-4EC4-AD0C-FD4B32AD8F81}" srcId="{7759FA28-FDF0-4B38-AD64-38171D1FAD45}" destId="{DE08CB26-91DB-4210-9F26-FE42D67B2144}" srcOrd="0" destOrd="0" parTransId="{73920A4D-B00E-4AE7-807E-BAB2198E8837}" sibTransId="{639B7E6C-158B-4BC9-985E-57DF8E9D1D20}"/>
    <dgm:cxn modelId="{461CF752-52E3-461E-90BF-B335F2309E1F}" type="presOf" srcId="{DE08CB26-91DB-4210-9F26-FE42D67B2144}" destId="{5F4A474E-939D-4E54-9D34-D65A31A64550}" srcOrd="1" destOrd="0" presId="urn:microsoft.com/office/officeart/2005/8/layout/list1"/>
    <dgm:cxn modelId="{53DC116C-40E1-4F1C-AD45-8E5B26D7A326}" type="presOf" srcId="{093A5194-49F0-4A48-8DCB-67C6AEA34327}" destId="{5238BE87-BEE3-482F-855E-5C340D1E5160}" srcOrd="0" destOrd="0" presId="urn:microsoft.com/office/officeart/2005/8/layout/list1"/>
    <dgm:cxn modelId="{3B2463ED-AF81-4281-94E6-1EEF36F0311A}" srcId="{7759FA28-FDF0-4B38-AD64-38171D1FAD45}" destId="{093A5194-49F0-4A48-8DCB-67C6AEA34327}" srcOrd="1" destOrd="0" parTransId="{50DD4AB4-4929-404F-A732-BE94A4E77CEA}" sibTransId="{E14C50C9-60D0-4749-84BC-9F26EB49A9AE}"/>
    <dgm:cxn modelId="{F89E160D-66D3-4618-833D-4BE447EEC619}" type="presOf" srcId="{093A5194-49F0-4A48-8DCB-67C6AEA34327}" destId="{F6B61E9C-A752-477A-BBB4-94342383B4BD}" srcOrd="1" destOrd="0" presId="urn:microsoft.com/office/officeart/2005/8/layout/list1"/>
    <dgm:cxn modelId="{A3B1A1C2-C298-4B0E-A34E-0B876CEF7D7B}" type="presOf" srcId="{DE08CB26-91DB-4210-9F26-FE42D67B2144}" destId="{F9455D14-1E0A-46D2-A725-080C0C7ECEEF}" srcOrd="0" destOrd="0" presId="urn:microsoft.com/office/officeart/2005/8/layout/list1"/>
    <dgm:cxn modelId="{2F1E5B91-F0D1-4EBB-B8C0-C8132CA8D620}" type="presParOf" srcId="{B9D2D920-B1D6-4540-A45A-79DF81402382}" destId="{C25E2086-9F9F-4B6B-81C7-89C753143E8C}" srcOrd="0" destOrd="0" presId="urn:microsoft.com/office/officeart/2005/8/layout/list1"/>
    <dgm:cxn modelId="{6F872FC9-82A4-447A-A1A1-4276C56C705A}" type="presParOf" srcId="{C25E2086-9F9F-4B6B-81C7-89C753143E8C}" destId="{F9455D14-1E0A-46D2-A725-080C0C7ECEEF}" srcOrd="0" destOrd="0" presId="urn:microsoft.com/office/officeart/2005/8/layout/list1"/>
    <dgm:cxn modelId="{193DA489-9FAC-48D4-A0E4-4CF0033EFA32}" type="presParOf" srcId="{C25E2086-9F9F-4B6B-81C7-89C753143E8C}" destId="{5F4A474E-939D-4E54-9D34-D65A31A64550}" srcOrd="1" destOrd="0" presId="urn:microsoft.com/office/officeart/2005/8/layout/list1"/>
    <dgm:cxn modelId="{3C4460A0-8090-41DD-A83D-C0F2D2363764}" type="presParOf" srcId="{B9D2D920-B1D6-4540-A45A-79DF81402382}" destId="{A080D8E0-5C39-4F1D-B336-5EC8DF0E77B1}" srcOrd="1" destOrd="0" presId="urn:microsoft.com/office/officeart/2005/8/layout/list1"/>
    <dgm:cxn modelId="{36DD520E-CB2A-4180-B4C2-B5AD3418193B}" type="presParOf" srcId="{B9D2D920-B1D6-4540-A45A-79DF81402382}" destId="{5113220C-4420-42F3-B861-4A3C36ED7344}" srcOrd="2" destOrd="0" presId="urn:microsoft.com/office/officeart/2005/8/layout/list1"/>
    <dgm:cxn modelId="{719010A1-E06E-4613-986D-A852B27E1718}" type="presParOf" srcId="{B9D2D920-B1D6-4540-A45A-79DF81402382}" destId="{D40870D5-A3DA-4A4F-BA95-E1A00981A35C}" srcOrd="3" destOrd="0" presId="urn:microsoft.com/office/officeart/2005/8/layout/list1"/>
    <dgm:cxn modelId="{974F5F29-C47F-4D9C-BF01-9C92BE69833E}" type="presParOf" srcId="{B9D2D920-B1D6-4540-A45A-79DF81402382}" destId="{90BD82BA-B45C-4F19-9FD7-9DE63ACC2807}" srcOrd="4" destOrd="0" presId="urn:microsoft.com/office/officeart/2005/8/layout/list1"/>
    <dgm:cxn modelId="{DA7513BC-2A38-4401-8850-D9939F996051}" type="presParOf" srcId="{90BD82BA-B45C-4F19-9FD7-9DE63ACC2807}" destId="{5238BE87-BEE3-482F-855E-5C340D1E5160}" srcOrd="0" destOrd="0" presId="urn:microsoft.com/office/officeart/2005/8/layout/list1"/>
    <dgm:cxn modelId="{4BD9D3C9-395F-4008-8445-6C18FD2566DA}" type="presParOf" srcId="{90BD82BA-B45C-4F19-9FD7-9DE63ACC2807}" destId="{F6B61E9C-A752-477A-BBB4-94342383B4BD}" srcOrd="1" destOrd="0" presId="urn:microsoft.com/office/officeart/2005/8/layout/list1"/>
    <dgm:cxn modelId="{18370C26-ED2B-40D4-BB5C-D0361FB8F12C}" type="presParOf" srcId="{B9D2D920-B1D6-4540-A45A-79DF81402382}" destId="{BF48A86D-01DE-459F-8CA9-00D040E813E1}" srcOrd="5" destOrd="0" presId="urn:microsoft.com/office/officeart/2005/8/layout/list1"/>
    <dgm:cxn modelId="{52772772-75A6-4CCC-BF51-D29D5E1D2DAD}" type="presParOf" srcId="{B9D2D920-B1D6-4540-A45A-79DF81402382}" destId="{F2B0BB8E-654A-489B-998A-A4D9AE771DF1}"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498030-E89D-4F9F-B97E-96468D92A4E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8AB65975-9435-465F-B671-F6FB2BCBF849}">
      <dgm:prSet phldrT="[Tekst]" custT="1"/>
      <dgm:spPr/>
      <dgm:t>
        <a:bodyPr/>
        <a:lstStyle/>
        <a:p>
          <a:r>
            <a:rPr lang="pl-PL" sz="2400" b="1" dirty="0" smtClean="0"/>
            <a:t>Adresowany do kobiet w wieku 50-69 lat</a:t>
          </a:r>
          <a:endParaRPr lang="pl-PL" sz="2400" b="1" dirty="0"/>
        </a:p>
      </dgm:t>
    </dgm:pt>
    <dgm:pt modelId="{25634315-C195-451C-A974-C700E9A38BFC}" type="parTrans" cxnId="{6452F464-72AC-477D-8562-85D8F4A5322F}">
      <dgm:prSet/>
      <dgm:spPr/>
      <dgm:t>
        <a:bodyPr/>
        <a:lstStyle/>
        <a:p>
          <a:endParaRPr lang="pl-PL"/>
        </a:p>
      </dgm:t>
    </dgm:pt>
    <dgm:pt modelId="{62CC1C1B-B608-44A8-B51C-31179FF8FD3B}" type="sibTrans" cxnId="{6452F464-72AC-477D-8562-85D8F4A5322F}">
      <dgm:prSet/>
      <dgm:spPr/>
      <dgm:t>
        <a:bodyPr/>
        <a:lstStyle/>
        <a:p>
          <a:endParaRPr lang="pl-PL"/>
        </a:p>
      </dgm:t>
    </dgm:pt>
    <dgm:pt modelId="{5CFE7BDE-F4E4-4A35-8DA5-5572FB47B70E}">
      <dgm:prSet phldrT="[Tekst]" custT="1"/>
      <dgm:spPr/>
      <dgm:t>
        <a:bodyPr/>
        <a:lstStyle/>
        <a:p>
          <a:r>
            <a:rPr lang="pl-PL" sz="1800" dirty="0" smtClean="0"/>
            <a:t>Realizowany mobilnie w mammobusach (trasy publikowane na stronie internetowej NFZ)</a:t>
          </a:r>
          <a:endParaRPr lang="pl-PL" sz="1800" dirty="0"/>
        </a:p>
      </dgm:t>
    </dgm:pt>
    <dgm:pt modelId="{59283F38-8793-4DB0-83A7-F7D0247909B4}" type="parTrans" cxnId="{46140448-2C58-4EDF-9F8F-D0B8614A0A61}">
      <dgm:prSet/>
      <dgm:spPr/>
      <dgm:t>
        <a:bodyPr/>
        <a:lstStyle/>
        <a:p>
          <a:endParaRPr lang="pl-PL"/>
        </a:p>
      </dgm:t>
    </dgm:pt>
    <dgm:pt modelId="{EF15814F-EE73-4AE8-8007-9FEB6CBE6228}" type="sibTrans" cxnId="{46140448-2C58-4EDF-9F8F-D0B8614A0A61}">
      <dgm:prSet/>
      <dgm:spPr/>
      <dgm:t>
        <a:bodyPr/>
        <a:lstStyle/>
        <a:p>
          <a:endParaRPr lang="pl-PL"/>
        </a:p>
      </dgm:t>
    </dgm:pt>
    <dgm:pt modelId="{7D669FB4-00B6-4E68-A6E2-2E54BAAEFC4D}">
      <dgm:prSet custT="1"/>
      <dgm:spPr/>
      <dgm:t>
        <a:bodyPr/>
        <a:lstStyle/>
        <a:p>
          <a:r>
            <a:rPr lang="pl-PL" sz="1800" dirty="0" smtClean="0"/>
            <a:t>Realizowany stacjonarnie w Gorzowie Wlkp. Żarach i Zielonej Górze</a:t>
          </a:r>
          <a:endParaRPr lang="pl-PL" sz="1800" dirty="0"/>
        </a:p>
      </dgm:t>
    </dgm:pt>
    <dgm:pt modelId="{95ADAA13-52CB-4643-9DFF-B476B00506AD}" type="parTrans" cxnId="{6A012F3A-83A1-45CB-8FB6-2226A9685298}">
      <dgm:prSet/>
      <dgm:spPr/>
      <dgm:t>
        <a:bodyPr/>
        <a:lstStyle/>
        <a:p>
          <a:endParaRPr lang="pl-PL"/>
        </a:p>
      </dgm:t>
    </dgm:pt>
    <dgm:pt modelId="{A6169D6D-D048-42F9-A369-56ADD3C065AA}" type="sibTrans" cxnId="{6A012F3A-83A1-45CB-8FB6-2226A9685298}">
      <dgm:prSet/>
      <dgm:spPr/>
      <dgm:t>
        <a:bodyPr/>
        <a:lstStyle/>
        <a:p>
          <a:endParaRPr lang="pl-PL"/>
        </a:p>
      </dgm:t>
    </dgm:pt>
    <dgm:pt modelId="{4405009D-6ACD-487E-A1BA-8D25176681F0}" type="pres">
      <dgm:prSet presAssocID="{4B498030-E89D-4F9F-B97E-96468D92A4ED}" presName="linear" presStyleCnt="0">
        <dgm:presLayoutVars>
          <dgm:dir/>
          <dgm:animLvl val="lvl"/>
          <dgm:resizeHandles val="exact"/>
        </dgm:presLayoutVars>
      </dgm:prSet>
      <dgm:spPr/>
      <dgm:t>
        <a:bodyPr/>
        <a:lstStyle/>
        <a:p>
          <a:endParaRPr lang="pl-PL"/>
        </a:p>
      </dgm:t>
    </dgm:pt>
    <dgm:pt modelId="{F7ED306D-FCBA-424D-9AA2-60FF270826B9}" type="pres">
      <dgm:prSet presAssocID="{8AB65975-9435-465F-B671-F6FB2BCBF849}" presName="parentLin" presStyleCnt="0"/>
      <dgm:spPr/>
    </dgm:pt>
    <dgm:pt modelId="{A0587C11-1869-4DBC-8AAD-54029A9A8F0D}" type="pres">
      <dgm:prSet presAssocID="{8AB65975-9435-465F-B671-F6FB2BCBF849}" presName="parentLeftMargin" presStyleLbl="node1" presStyleIdx="0" presStyleCnt="1"/>
      <dgm:spPr/>
      <dgm:t>
        <a:bodyPr/>
        <a:lstStyle/>
        <a:p>
          <a:endParaRPr lang="pl-PL"/>
        </a:p>
      </dgm:t>
    </dgm:pt>
    <dgm:pt modelId="{F92B4CA1-FFEB-4FB2-9A95-E52F33E9B12D}" type="pres">
      <dgm:prSet presAssocID="{8AB65975-9435-465F-B671-F6FB2BCBF849}" presName="parentText" presStyleLbl="node1" presStyleIdx="0" presStyleCnt="1" custScaleX="106934" custScaleY="41425" custLinFactNeighborX="40977" custLinFactNeighborY="-22528">
        <dgm:presLayoutVars>
          <dgm:chMax val="0"/>
          <dgm:bulletEnabled val="1"/>
        </dgm:presLayoutVars>
      </dgm:prSet>
      <dgm:spPr/>
      <dgm:t>
        <a:bodyPr/>
        <a:lstStyle/>
        <a:p>
          <a:endParaRPr lang="pl-PL"/>
        </a:p>
      </dgm:t>
    </dgm:pt>
    <dgm:pt modelId="{32EF21E2-16CE-4FE3-8AD1-6F8ED6958C56}" type="pres">
      <dgm:prSet presAssocID="{8AB65975-9435-465F-B671-F6FB2BCBF849}" presName="negativeSpace" presStyleCnt="0"/>
      <dgm:spPr/>
    </dgm:pt>
    <dgm:pt modelId="{E42CAEE9-9CB8-47EB-8594-773B4CCAAC1A}" type="pres">
      <dgm:prSet presAssocID="{8AB65975-9435-465F-B671-F6FB2BCBF849}" presName="childText" presStyleLbl="conFgAcc1" presStyleIdx="0" presStyleCnt="1" custScaleX="89283" custScaleY="119362">
        <dgm:presLayoutVars>
          <dgm:bulletEnabled val="1"/>
        </dgm:presLayoutVars>
      </dgm:prSet>
      <dgm:spPr/>
      <dgm:t>
        <a:bodyPr/>
        <a:lstStyle/>
        <a:p>
          <a:endParaRPr lang="pl-PL"/>
        </a:p>
      </dgm:t>
    </dgm:pt>
  </dgm:ptLst>
  <dgm:cxnLst>
    <dgm:cxn modelId="{6452F464-72AC-477D-8562-85D8F4A5322F}" srcId="{4B498030-E89D-4F9F-B97E-96468D92A4ED}" destId="{8AB65975-9435-465F-B671-F6FB2BCBF849}" srcOrd="0" destOrd="0" parTransId="{25634315-C195-451C-A974-C700E9A38BFC}" sibTransId="{62CC1C1B-B608-44A8-B51C-31179FF8FD3B}"/>
    <dgm:cxn modelId="{A31F31A2-DE07-4FC1-9D9A-E7FCF5C717C9}" type="presOf" srcId="{7D669FB4-00B6-4E68-A6E2-2E54BAAEFC4D}" destId="{E42CAEE9-9CB8-47EB-8594-773B4CCAAC1A}" srcOrd="0" destOrd="0" presId="urn:microsoft.com/office/officeart/2005/8/layout/list1"/>
    <dgm:cxn modelId="{8CF2CFC5-E792-4EFF-8E45-AA38040494E0}" type="presOf" srcId="{5CFE7BDE-F4E4-4A35-8DA5-5572FB47B70E}" destId="{E42CAEE9-9CB8-47EB-8594-773B4CCAAC1A}" srcOrd="0" destOrd="1" presId="urn:microsoft.com/office/officeart/2005/8/layout/list1"/>
    <dgm:cxn modelId="{46140448-2C58-4EDF-9F8F-D0B8614A0A61}" srcId="{8AB65975-9435-465F-B671-F6FB2BCBF849}" destId="{5CFE7BDE-F4E4-4A35-8DA5-5572FB47B70E}" srcOrd="1" destOrd="0" parTransId="{59283F38-8793-4DB0-83A7-F7D0247909B4}" sibTransId="{EF15814F-EE73-4AE8-8007-9FEB6CBE6228}"/>
    <dgm:cxn modelId="{EE006A8A-C415-4C18-9B60-1DA66AFF5345}" type="presOf" srcId="{8AB65975-9435-465F-B671-F6FB2BCBF849}" destId="{F92B4CA1-FFEB-4FB2-9A95-E52F33E9B12D}" srcOrd="1" destOrd="0" presId="urn:microsoft.com/office/officeart/2005/8/layout/list1"/>
    <dgm:cxn modelId="{E1371BC3-CB65-43F9-9059-2F093811B3A4}" type="presOf" srcId="{4B498030-E89D-4F9F-B97E-96468D92A4ED}" destId="{4405009D-6ACD-487E-A1BA-8D25176681F0}" srcOrd="0" destOrd="0" presId="urn:microsoft.com/office/officeart/2005/8/layout/list1"/>
    <dgm:cxn modelId="{142D89C3-E135-4199-A44F-20AB42BCECA9}" type="presOf" srcId="{8AB65975-9435-465F-B671-F6FB2BCBF849}" destId="{A0587C11-1869-4DBC-8AAD-54029A9A8F0D}" srcOrd="0" destOrd="0" presId="urn:microsoft.com/office/officeart/2005/8/layout/list1"/>
    <dgm:cxn modelId="{6A012F3A-83A1-45CB-8FB6-2226A9685298}" srcId="{8AB65975-9435-465F-B671-F6FB2BCBF849}" destId="{7D669FB4-00B6-4E68-A6E2-2E54BAAEFC4D}" srcOrd="0" destOrd="0" parTransId="{95ADAA13-52CB-4643-9DFF-B476B00506AD}" sibTransId="{A6169D6D-D048-42F9-A369-56ADD3C065AA}"/>
    <dgm:cxn modelId="{77814742-2D9D-4960-9B14-E05E54B32E50}" type="presParOf" srcId="{4405009D-6ACD-487E-A1BA-8D25176681F0}" destId="{F7ED306D-FCBA-424D-9AA2-60FF270826B9}" srcOrd="0" destOrd="0" presId="urn:microsoft.com/office/officeart/2005/8/layout/list1"/>
    <dgm:cxn modelId="{207BCC3C-477F-4864-AC72-909429B497DB}" type="presParOf" srcId="{F7ED306D-FCBA-424D-9AA2-60FF270826B9}" destId="{A0587C11-1869-4DBC-8AAD-54029A9A8F0D}" srcOrd="0" destOrd="0" presId="urn:microsoft.com/office/officeart/2005/8/layout/list1"/>
    <dgm:cxn modelId="{AAED0612-F6E5-433E-A2E6-454FBFF8BB2D}" type="presParOf" srcId="{F7ED306D-FCBA-424D-9AA2-60FF270826B9}" destId="{F92B4CA1-FFEB-4FB2-9A95-E52F33E9B12D}" srcOrd="1" destOrd="0" presId="urn:microsoft.com/office/officeart/2005/8/layout/list1"/>
    <dgm:cxn modelId="{6A09F373-3F7E-43C4-8BDB-4881479DE98E}" type="presParOf" srcId="{4405009D-6ACD-487E-A1BA-8D25176681F0}" destId="{32EF21E2-16CE-4FE3-8AD1-6F8ED6958C56}" srcOrd="1" destOrd="0" presId="urn:microsoft.com/office/officeart/2005/8/layout/list1"/>
    <dgm:cxn modelId="{3E5C991C-2AFE-4313-8A1A-773558B5193F}" type="presParOf" srcId="{4405009D-6ACD-487E-A1BA-8D25176681F0}" destId="{E42CAEE9-9CB8-47EB-8594-773B4CCAAC1A}"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13220C-4420-42F3-B861-4A3C36ED7344}">
      <dsp:nvSpPr>
        <dsp:cNvPr id="0" name=""/>
        <dsp:cNvSpPr/>
      </dsp:nvSpPr>
      <dsp:spPr>
        <a:xfrm>
          <a:off x="0" y="1017600"/>
          <a:ext cx="8416411" cy="100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4A474E-939D-4E54-9D34-D65A31A64550}">
      <dsp:nvSpPr>
        <dsp:cNvPr id="0" name=""/>
        <dsp:cNvSpPr/>
      </dsp:nvSpPr>
      <dsp:spPr>
        <a:xfrm>
          <a:off x="420820" y="27511"/>
          <a:ext cx="7199987" cy="15804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684" tIns="0" rIns="222684" bIns="0" numCol="1" spcCol="1270" anchor="ctr" anchorCtr="0">
          <a:noAutofit/>
        </a:bodyPr>
        <a:lstStyle/>
        <a:p>
          <a:pPr lvl="0" algn="l" defTabSz="889000">
            <a:lnSpc>
              <a:spcPct val="90000"/>
            </a:lnSpc>
            <a:spcBef>
              <a:spcPct val="0"/>
            </a:spcBef>
            <a:spcAft>
              <a:spcPct val="35000"/>
            </a:spcAft>
          </a:pPr>
          <a:r>
            <a:rPr lang="pl-PL" altLang="pl-PL" sz="2000" kern="1200" dirty="0" smtClean="0">
              <a:solidFill>
                <a:schemeClr val="accent2">
                  <a:lumMod val="50000"/>
                </a:schemeClr>
              </a:solidFill>
              <a:latin typeface="Calibri" panose="020F0502020204030204" pitchFamily="34" charset="0"/>
              <a:ea typeface="Verdana" panose="020B0604030504040204" pitchFamily="34" charset="0"/>
              <a:cs typeface="Verdana" panose="020B0604030504040204" pitchFamily="34" charset="0"/>
            </a:rPr>
            <a:t>Zgodnie z Ustawą pacjentom po ukończeniu 75.  roku życia przysługuje bezpłatne zaopatrzenie w leki, środki spożywcze specjalnego przeznaczenia żywieniowego oraz wyroby medyczne, które zostały określone w opublikowanym przez Ministra Zdrowia wykazie</a:t>
          </a:r>
          <a:endParaRPr lang="pl-PL" sz="2000" kern="1200" dirty="0">
            <a:solidFill>
              <a:schemeClr val="accent2">
                <a:lumMod val="50000"/>
              </a:schemeClr>
            </a:solidFill>
          </a:endParaRPr>
        </a:p>
      </dsp:txBody>
      <dsp:txXfrm>
        <a:off x="497973" y="104664"/>
        <a:ext cx="7045681" cy="1426182"/>
      </dsp:txXfrm>
    </dsp:sp>
    <dsp:sp modelId="{F2B0BB8E-654A-489B-998A-A4D9AE771DF1}">
      <dsp:nvSpPr>
        <dsp:cNvPr id="0" name=""/>
        <dsp:cNvSpPr/>
      </dsp:nvSpPr>
      <dsp:spPr>
        <a:xfrm>
          <a:off x="0" y="3231688"/>
          <a:ext cx="8416411" cy="100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B61E9C-A752-477A-BBB4-94342383B4BD}">
      <dsp:nvSpPr>
        <dsp:cNvPr id="0" name=""/>
        <dsp:cNvSpPr/>
      </dsp:nvSpPr>
      <dsp:spPr>
        <a:xfrm>
          <a:off x="394940" y="2201653"/>
          <a:ext cx="7199987" cy="158048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684" tIns="0" rIns="222684" bIns="0" numCol="1" spcCol="1270" anchor="ctr" anchorCtr="0">
          <a:noAutofit/>
        </a:bodyPr>
        <a:lstStyle/>
        <a:p>
          <a:pPr lvl="0" algn="l" defTabSz="889000">
            <a:lnSpc>
              <a:spcPct val="90000"/>
            </a:lnSpc>
            <a:spcBef>
              <a:spcPct val="0"/>
            </a:spcBef>
            <a:spcAft>
              <a:spcPct val="35000"/>
            </a:spcAft>
          </a:pPr>
          <a:r>
            <a:rPr lang="pl-PL" sz="2000" kern="1200" dirty="0" smtClean="0">
              <a:solidFill>
                <a:schemeClr val="accent2">
                  <a:lumMod val="50000"/>
                </a:schemeClr>
              </a:solidFill>
            </a:rPr>
            <a:t>Aktualnie w wykazie znalazło się 2052 leki (stan na grudzień 2022 r. )</a:t>
          </a:r>
          <a:endParaRPr lang="pl-PL" sz="2000" kern="1200" dirty="0">
            <a:solidFill>
              <a:schemeClr val="accent2">
                <a:lumMod val="50000"/>
              </a:schemeClr>
            </a:solidFill>
          </a:endParaRPr>
        </a:p>
      </dsp:txBody>
      <dsp:txXfrm>
        <a:off x="472093" y="2278806"/>
        <a:ext cx="7045681" cy="14261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CAEE9-9CB8-47EB-8594-773B4CCAAC1A}">
      <dsp:nvSpPr>
        <dsp:cNvPr id="0" name=""/>
        <dsp:cNvSpPr/>
      </dsp:nvSpPr>
      <dsp:spPr>
        <a:xfrm>
          <a:off x="0" y="695154"/>
          <a:ext cx="9418329" cy="274942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8708" tIns="1353820" rIns="818708" bIns="128016" numCol="1" spcCol="1270" anchor="t" anchorCtr="0">
          <a:noAutofit/>
        </a:bodyPr>
        <a:lstStyle/>
        <a:p>
          <a:pPr marL="171450" lvl="1" indent="-171450" algn="l" defTabSz="800100">
            <a:lnSpc>
              <a:spcPct val="90000"/>
            </a:lnSpc>
            <a:spcBef>
              <a:spcPct val="0"/>
            </a:spcBef>
            <a:spcAft>
              <a:spcPct val="15000"/>
            </a:spcAft>
            <a:buChar char="••"/>
          </a:pPr>
          <a:r>
            <a:rPr lang="pl-PL" sz="1800" kern="1200" dirty="0" smtClean="0"/>
            <a:t>Realizowany stacjonarnie w Gorzowie Wlkp. Żarach i Zielonej Górze</a:t>
          </a:r>
          <a:endParaRPr lang="pl-PL" sz="1800" kern="1200" dirty="0"/>
        </a:p>
        <a:p>
          <a:pPr marL="171450" lvl="1" indent="-171450" algn="l" defTabSz="800100">
            <a:lnSpc>
              <a:spcPct val="90000"/>
            </a:lnSpc>
            <a:spcBef>
              <a:spcPct val="0"/>
            </a:spcBef>
            <a:spcAft>
              <a:spcPct val="15000"/>
            </a:spcAft>
            <a:buChar char="••"/>
          </a:pPr>
          <a:r>
            <a:rPr lang="pl-PL" sz="1800" kern="1200" dirty="0" smtClean="0"/>
            <a:t>Realizowany mobilnie w mammobusach (trasy publikowane na stronie internetowej NFZ)</a:t>
          </a:r>
          <a:endParaRPr lang="pl-PL" sz="1800" kern="1200" dirty="0"/>
        </a:p>
      </dsp:txBody>
      <dsp:txXfrm>
        <a:off x="0" y="695154"/>
        <a:ext cx="9418329" cy="2749429"/>
      </dsp:txXfrm>
    </dsp:sp>
    <dsp:sp modelId="{F92B4CA1-FFEB-4FB2-9A95-E52F33E9B12D}">
      <dsp:nvSpPr>
        <dsp:cNvPr id="0" name=""/>
        <dsp:cNvSpPr/>
      </dsp:nvSpPr>
      <dsp:spPr>
        <a:xfrm>
          <a:off x="743572" y="427424"/>
          <a:ext cx="7896215" cy="7948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105" tIns="0" rIns="279105" bIns="0" numCol="1" spcCol="1270" anchor="ctr" anchorCtr="0">
          <a:noAutofit/>
        </a:bodyPr>
        <a:lstStyle/>
        <a:p>
          <a:pPr lvl="0" algn="l" defTabSz="1066800">
            <a:lnSpc>
              <a:spcPct val="90000"/>
            </a:lnSpc>
            <a:spcBef>
              <a:spcPct val="0"/>
            </a:spcBef>
            <a:spcAft>
              <a:spcPct val="35000"/>
            </a:spcAft>
          </a:pPr>
          <a:r>
            <a:rPr lang="pl-PL" sz="2400" b="1" kern="1200" dirty="0" smtClean="0"/>
            <a:t>Adresowany do kobiet w wieku 50-69 lat</a:t>
          </a:r>
          <a:endParaRPr lang="pl-PL" sz="2400" b="1" kern="1200" dirty="0"/>
        </a:p>
      </dsp:txBody>
      <dsp:txXfrm>
        <a:off x="782374" y="466226"/>
        <a:ext cx="7818611" cy="7172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7FFBC9F-43A0-4453-8392-3CB21EBBD8AB}" type="datetimeFigureOut">
              <a:rPr lang="pl-PL" smtClean="0"/>
              <a:t>16.01.2023</a:t>
            </a:fld>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9915E88-BFA7-4430-9AED-3FC8ADE9D949}" type="slidenum">
              <a:rPr lang="pl-PL" smtClean="0"/>
              <a:t>‹#›</a:t>
            </a:fld>
            <a:endParaRPr lang="pl-PL"/>
          </a:p>
        </p:txBody>
      </p:sp>
    </p:spTree>
    <p:extLst>
      <p:ext uri="{BB962C8B-B14F-4D97-AF65-F5344CB8AC3E}">
        <p14:creationId xmlns:p14="http://schemas.microsoft.com/office/powerpoint/2010/main" val="1826571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Slajd tytułowy">
    <p:spTree>
      <p:nvGrpSpPr>
        <p:cNvPr id="1" name=""/>
        <p:cNvGrpSpPr/>
        <p:nvPr/>
      </p:nvGrpSpPr>
      <p:grpSpPr>
        <a:xfrm>
          <a:off x="0" y="0"/>
          <a:ext cx="0" cy="0"/>
          <a:chOff x="0" y="0"/>
          <a:chExt cx="0" cy="0"/>
        </a:xfrm>
      </p:grpSpPr>
      <p:pic>
        <p:nvPicPr>
          <p:cNvPr id="8" name="nfz_logo_A_kolor.png" descr="nfz_logo_A_kolor.png"/>
          <p:cNvPicPr>
            <a:picLocks noChangeAspect="1"/>
          </p:cNvPicPr>
          <p:nvPr userDrawn="1"/>
        </p:nvPicPr>
        <p:blipFill>
          <a:blip r:embed="rId2">
            <a:extLst/>
          </a:blip>
          <a:stretch>
            <a:fillRect/>
          </a:stretch>
        </p:blipFill>
        <p:spPr>
          <a:xfrm>
            <a:off x="9317061" y="666895"/>
            <a:ext cx="2232759" cy="851797"/>
          </a:xfrm>
          <a:prstGeom prst="rect">
            <a:avLst/>
          </a:prstGeom>
          <a:ln w="12700">
            <a:miter lim="400000"/>
          </a:ln>
        </p:spPr>
      </p:pic>
      <p:grpSp>
        <p:nvGrpSpPr>
          <p:cNvPr id="9" name="Grupa 8"/>
          <p:cNvGrpSpPr/>
          <p:nvPr userDrawn="1"/>
        </p:nvGrpSpPr>
        <p:grpSpPr>
          <a:xfrm>
            <a:off x="2447" y="2254102"/>
            <a:ext cx="3973750" cy="2190307"/>
            <a:chOff x="-1" y="2643827"/>
            <a:chExt cx="3845169" cy="2119434"/>
          </a:xfrm>
        </p:grpSpPr>
        <p:sp>
          <p:nvSpPr>
            <p:cNvPr id="10" name="Trójkąt prostokątny 9"/>
            <p:cNvSpPr/>
            <p:nvPr/>
          </p:nvSpPr>
          <p:spPr>
            <a:xfrm rot="10800000" flipH="1">
              <a:off x="2312205" y="2643827"/>
              <a:ext cx="1532963" cy="2119434"/>
            </a:xfrm>
            <a:prstGeom prst="rtTriangle">
              <a:avLst/>
            </a:prstGeom>
            <a:solidFill>
              <a:srgbClr val="F7A6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a:ln>
                  <a:noFill/>
                </a:ln>
                <a:solidFill>
                  <a:srgbClr val="000000"/>
                </a:solidFill>
                <a:effectLst/>
                <a:uFillTx/>
                <a:latin typeface="+mj-lt"/>
                <a:ea typeface="+mj-ea"/>
                <a:cs typeface="+mj-cs"/>
                <a:sym typeface="Calibri"/>
              </a:endParaRPr>
            </a:p>
          </p:txBody>
        </p:sp>
        <p:sp>
          <p:nvSpPr>
            <p:cNvPr id="11" name="Prostokąt 10"/>
            <p:cNvSpPr/>
            <p:nvPr/>
          </p:nvSpPr>
          <p:spPr>
            <a:xfrm>
              <a:off x="-1" y="2643827"/>
              <a:ext cx="2320913" cy="2119434"/>
            </a:xfrm>
            <a:prstGeom prst="rect">
              <a:avLst/>
            </a:prstGeom>
            <a:solidFill>
              <a:srgbClr val="F7A6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dirty="0">
                <a:ln>
                  <a:noFill/>
                </a:ln>
                <a:solidFill>
                  <a:srgbClr val="000000"/>
                </a:solidFill>
                <a:effectLst/>
                <a:uFillTx/>
                <a:latin typeface="+mj-lt"/>
                <a:ea typeface="+mj-ea"/>
                <a:cs typeface="+mj-cs"/>
                <a:sym typeface="Calibri"/>
              </a:endParaRPr>
            </a:p>
          </p:txBody>
        </p:sp>
      </p:grpSp>
      <p:grpSp>
        <p:nvGrpSpPr>
          <p:cNvPr id="12" name="Grupa 11"/>
          <p:cNvGrpSpPr/>
          <p:nvPr userDrawn="1"/>
        </p:nvGrpSpPr>
        <p:grpSpPr>
          <a:xfrm>
            <a:off x="2581714" y="2254102"/>
            <a:ext cx="9637838" cy="2190307"/>
            <a:chOff x="5272521" y="1329043"/>
            <a:chExt cx="9325981" cy="2119434"/>
          </a:xfrm>
        </p:grpSpPr>
        <p:sp>
          <p:nvSpPr>
            <p:cNvPr id="13" name="Trójkąt prostokątny 12"/>
            <p:cNvSpPr/>
            <p:nvPr/>
          </p:nvSpPr>
          <p:spPr>
            <a:xfrm flipH="1">
              <a:off x="5272521" y="1329043"/>
              <a:ext cx="1532963" cy="2119434"/>
            </a:xfrm>
            <a:prstGeom prst="rtTriangle">
              <a:avLst/>
            </a:prstGeom>
            <a:solidFill>
              <a:srgbClr val="31278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a:ln>
                  <a:noFill/>
                </a:ln>
                <a:solidFill>
                  <a:srgbClr val="000000"/>
                </a:solidFill>
                <a:effectLst/>
                <a:uFillTx/>
                <a:latin typeface="+mj-lt"/>
                <a:ea typeface="+mj-ea"/>
                <a:cs typeface="+mj-cs"/>
                <a:sym typeface="Calibri"/>
              </a:endParaRPr>
            </a:p>
          </p:txBody>
        </p:sp>
        <p:sp>
          <p:nvSpPr>
            <p:cNvPr id="14" name="Prostokąt 13"/>
            <p:cNvSpPr/>
            <p:nvPr/>
          </p:nvSpPr>
          <p:spPr>
            <a:xfrm rot="10800000">
              <a:off x="6796776" y="1329043"/>
              <a:ext cx="7801726" cy="2119434"/>
            </a:xfrm>
            <a:prstGeom prst="rect">
              <a:avLst/>
            </a:prstGeom>
            <a:solidFill>
              <a:srgbClr val="31278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dirty="0">
                <a:ln>
                  <a:noFill/>
                </a:ln>
                <a:solidFill>
                  <a:srgbClr val="000000"/>
                </a:solidFill>
                <a:effectLst/>
                <a:uFillTx/>
                <a:latin typeface="+mj-lt"/>
                <a:ea typeface="+mj-ea"/>
                <a:cs typeface="+mj-cs"/>
                <a:sym typeface="Calibri"/>
              </a:endParaRPr>
            </a:p>
          </p:txBody>
        </p:sp>
      </p:grpSp>
      <p:sp>
        <p:nvSpPr>
          <p:cNvPr id="17" name="Symbol zastępczy tekstu 16"/>
          <p:cNvSpPr>
            <a:spLocks noGrp="1"/>
          </p:cNvSpPr>
          <p:nvPr>
            <p:ph type="body" sz="quarter" idx="10" hasCustomPrompt="1"/>
          </p:nvPr>
        </p:nvSpPr>
        <p:spPr>
          <a:xfrm>
            <a:off x="4581181" y="3012490"/>
            <a:ext cx="6235099" cy="896937"/>
          </a:xfrm>
        </p:spPr>
        <p:txBody>
          <a:bodyPr>
            <a:noAutofit/>
          </a:bodyPr>
          <a:lstStyle>
            <a:lvl1pPr marL="0" indent="0">
              <a:buNone/>
              <a:defRPr sz="3600" b="1" baseline="0">
                <a:ln>
                  <a:noFill/>
                </a:ln>
                <a:solidFill>
                  <a:schemeClr val="bg1"/>
                </a:solidFill>
              </a:defRPr>
            </a:lvl1pPr>
          </a:lstStyle>
          <a:p>
            <a:pPr lvl="0"/>
            <a:r>
              <a:rPr lang="pl-PL" dirty="0" smtClean="0"/>
              <a:t>Tytuł prezentacji</a:t>
            </a:r>
          </a:p>
        </p:txBody>
      </p:sp>
    </p:spTree>
    <p:extLst>
      <p:ext uri="{BB962C8B-B14F-4D97-AF65-F5344CB8AC3E}">
        <p14:creationId xmlns:p14="http://schemas.microsoft.com/office/powerpoint/2010/main" val="689245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ziekujemy">
    <p:spTree>
      <p:nvGrpSpPr>
        <p:cNvPr id="1" name=""/>
        <p:cNvGrpSpPr/>
        <p:nvPr/>
      </p:nvGrpSpPr>
      <p:grpSpPr>
        <a:xfrm>
          <a:off x="0" y="0"/>
          <a:ext cx="0" cy="0"/>
          <a:chOff x="0" y="0"/>
          <a:chExt cx="0" cy="0"/>
        </a:xfrm>
      </p:grpSpPr>
      <p:grpSp>
        <p:nvGrpSpPr>
          <p:cNvPr id="15" name="Grupa 14"/>
          <p:cNvGrpSpPr/>
          <p:nvPr userDrawn="1"/>
        </p:nvGrpSpPr>
        <p:grpSpPr>
          <a:xfrm>
            <a:off x="2447" y="2254102"/>
            <a:ext cx="3973750" cy="2190307"/>
            <a:chOff x="-1" y="2643827"/>
            <a:chExt cx="3845169" cy="2119434"/>
          </a:xfrm>
        </p:grpSpPr>
        <p:sp>
          <p:nvSpPr>
            <p:cNvPr id="16" name="Trójkąt prostokątny 15"/>
            <p:cNvSpPr/>
            <p:nvPr/>
          </p:nvSpPr>
          <p:spPr>
            <a:xfrm rot="10800000" flipH="1">
              <a:off x="2312205" y="2643827"/>
              <a:ext cx="1532963" cy="2119434"/>
            </a:xfrm>
            <a:prstGeom prst="rtTriangle">
              <a:avLst/>
            </a:prstGeom>
            <a:solidFill>
              <a:srgbClr val="F7A6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a:ln>
                  <a:noFill/>
                </a:ln>
                <a:solidFill>
                  <a:srgbClr val="000000"/>
                </a:solidFill>
                <a:effectLst/>
                <a:uFillTx/>
                <a:latin typeface="+mj-lt"/>
                <a:ea typeface="+mj-ea"/>
                <a:cs typeface="+mj-cs"/>
                <a:sym typeface="Calibri"/>
              </a:endParaRPr>
            </a:p>
          </p:txBody>
        </p:sp>
        <p:sp>
          <p:nvSpPr>
            <p:cNvPr id="17" name="Prostokąt 16"/>
            <p:cNvSpPr/>
            <p:nvPr/>
          </p:nvSpPr>
          <p:spPr>
            <a:xfrm>
              <a:off x="-1" y="2643827"/>
              <a:ext cx="2320913" cy="2119434"/>
            </a:xfrm>
            <a:prstGeom prst="rect">
              <a:avLst/>
            </a:prstGeom>
            <a:solidFill>
              <a:srgbClr val="F7A6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dirty="0">
                <a:ln>
                  <a:noFill/>
                </a:ln>
                <a:solidFill>
                  <a:srgbClr val="000000"/>
                </a:solidFill>
                <a:effectLst/>
                <a:uFillTx/>
                <a:latin typeface="+mj-lt"/>
                <a:ea typeface="+mj-ea"/>
                <a:cs typeface="+mj-cs"/>
                <a:sym typeface="Calibri"/>
              </a:endParaRPr>
            </a:p>
          </p:txBody>
        </p:sp>
      </p:grpSp>
      <p:grpSp>
        <p:nvGrpSpPr>
          <p:cNvPr id="18" name="Grupa 17"/>
          <p:cNvGrpSpPr/>
          <p:nvPr userDrawn="1"/>
        </p:nvGrpSpPr>
        <p:grpSpPr>
          <a:xfrm>
            <a:off x="2581714" y="2254102"/>
            <a:ext cx="9637838" cy="2190307"/>
            <a:chOff x="5272521" y="1329043"/>
            <a:chExt cx="9325981" cy="2119434"/>
          </a:xfrm>
        </p:grpSpPr>
        <p:sp>
          <p:nvSpPr>
            <p:cNvPr id="19" name="Trójkąt prostokątny 18"/>
            <p:cNvSpPr/>
            <p:nvPr/>
          </p:nvSpPr>
          <p:spPr>
            <a:xfrm flipH="1">
              <a:off x="5272521" y="1329043"/>
              <a:ext cx="1532963" cy="2119434"/>
            </a:xfrm>
            <a:prstGeom prst="rtTriangle">
              <a:avLst/>
            </a:prstGeom>
            <a:solidFill>
              <a:srgbClr val="31278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a:ln>
                  <a:noFill/>
                </a:ln>
                <a:solidFill>
                  <a:srgbClr val="000000"/>
                </a:solidFill>
                <a:effectLst/>
                <a:uFillTx/>
                <a:latin typeface="+mj-lt"/>
                <a:ea typeface="+mj-ea"/>
                <a:cs typeface="+mj-cs"/>
                <a:sym typeface="Calibri"/>
              </a:endParaRPr>
            </a:p>
          </p:txBody>
        </p:sp>
        <p:sp>
          <p:nvSpPr>
            <p:cNvPr id="20" name="Prostokąt 19"/>
            <p:cNvSpPr/>
            <p:nvPr/>
          </p:nvSpPr>
          <p:spPr>
            <a:xfrm rot="10800000">
              <a:off x="6796776" y="1329043"/>
              <a:ext cx="7801726" cy="2119434"/>
            </a:xfrm>
            <a:prstGeom prst="rect">
              <a:avLst/>
            </a:prstGeom>
            <a:solidFill>
              <a:srgbClr val="31278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dirty="0">
                <a:ln>
                  <a:noFill/>
                </a:ln>
                <a:solidFill>
                  <a:srgbClr val="000000"/>
                </a:solidFill>
                <a:effectLst/>
                <a:uFillTx/>
                <a:latin typeface="+mj-lt"/>
                <a:ea typeface="+mj-ea"/>
                <a:cs typeface="+mj-cs"/>
                <a:sym typeface="Calibri"/>
              </a:endParaRPr>
            </a:p>
          </p:txBody>
        </p:sp>
      </p:grpSp>
      <p:sp>
        <p:nvSpPr>
          <p:cNvPr id="37" name="Symbol zastępczy numeru slajdu 5"/>
          <p:cNvSpPr txBox="1">
            <a:spLocks/>
          </p:cNvSpPr>
          <p:nvPr userDrawn="1"/>
        </p:nvSpPr>
        <p:spPr>
          <a:xfrm>
            <a:off x="8610600" y="6504634"/>
            <a:ext cx="2743200" cy="365125"/>
          </a:xfrm>
          <a:prstGeom prst="rect">
            <a:avLst/>
          </a:prstGeom>
        </p:spPr>
        <p:txBody>
          <a:bodyPr vert="horz" lIns="91440" tIns="45720" rIns="91440" bIns="45720" rtlCol="0" anchor="ctr"/>
          <a:lstStyle>
            <a:defPPr>
              <a:defRPr lang="pl-PL"/>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2DE85A-1CF9-47ED-B975-954F739C7F1B}" type="slidenum">
              <a:rPr lang="pl-PL" smtClean="0"/>
              <a:pPr/>
              <a:t>‹#›</a:t>
            </a:fld>
            <a:endParaRPr lang="pl-PL" dirty="0"/>
          </a:p>
        </p:txBody>
      </p:sp>
      <p:pic>
        <p:nvPicPr>
          <p:cNvPr id="13" name="nfz_logo_A_kolor.png" descr="nfz_logo_A_kolor.png"/>
          <p:cNvPicPr>
            <a:picLocks noChangeAspect="1"/>
          </p:cNvPicPr>
          <p:nvPr userDrawn="1"/>
        </p:nvPicPr>
        <p:blipFill>
          <a:blip r:embed="rId2">
            <a:extLst/>
          </a:blip>
          <a:stretch>
            <a:fillRect/>
          </a:stretch>
        </p:blipFill>
        <p:spPr>
          <a:xfrm>
            <a:off x="9317061" y="5265034"/>
            <a:ext cx="2232759" cy="851797"/>
          </a:xfrm>
          <a:prstGeom prst="rect">
            <a:avLst/>
          </a:prstGeom>
          <a:ln w="12700">
            <a:miter lim="400000"/>
          </a:ln>
        </p:spPr>
      </p:pic>
      <p:sp>
        <p:nvSpPr>
          <p:cNvPr id="21" name="Symbol zastępczy tekstu 16"/>
          <p:cNvSpPr>
            <a:spLocks noGrp="1"/>
          </p:cNvSpPr>
          <p:nvPr>
            <p:ph type="body" sz="quarter" idx="10" hasCustomPrompt="1"/>
          </p:nvPr>
        </p:nvSpPr>
        <p:spPr>
          <a:xfrm>
            <a:off x="4581181" y="3012490"/>
            <a:ext cx="6235099" cy="896937"/>
          </a:xfrm>
        </p:spPr>
        <p:txBody>
          <a:bodyPr>
            <a:noAutofit/>
          </a:bodyPr>
          <a:lstStyle>
            <a:lvl1pPr marL="0" indent="0">
              <a:buNone/>
              <a:defRPr sz="3600" b="1" baseline="0">
                <a:ln>
                  <a:noFill/>
                </a:ln>
                <a:solidFill>
                  <a:schemeClr val="bg1"/>
                </a:solidFill>
              </a:defRPr>
            </a:lvl1pPr>
          </a:lstStyle>
          <a:p>
            <a:pPr lvl="0"/>
            <a:r>
              <a:rPr lang="pl-PL" dirty="0" smtClean="0"/>
              <a:t>Dziękujemy</a:t>
            </a:r>
          </a:p>
        </p:txBody>
      </p:sp>
    </p:spTree>
    <p:extLst>
      <p:ext uri="{BB962C8B-B14F-4D97-AF65-F5344CB8AC3E}">
        <p14:creationId xmlns:p14="http://schemas.microsoft.com/office/powerpoint/2010/main" val="49565132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sty slaj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3690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ytuł i zawartość">
    <p:spTree>
      <p:nvGrpSpPr>
        <p:cNvPr id="1" name=""/>
        <p:cNvGrpSpPr/>
        <p:nvPr/>
      </p:nvGrpSpPr>
      <p:grpSpPr>
        <a:xfrm>
          <a:off x="0" y="0"/>
          <a:ext cx="0" cy="0"/>
          <a:chOff x="0" y="0"/>
          <a:chExt cx="0" cy="0"/>
        </a:xfrm>
      </p:grpSpPr>
      <p:pic>
        <p:nvPicPr>
          <p:cNvPr id="10" name="Obraz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8934" t="1" r="875" b="34321"/>
          <a:stretch/>
        </p:blipFill>
        <p:spPr>
          <a:xfrm>
            <a:off x="-16778" y="6464418"/>
            <a:ext cx="12222955" cy="468010"/>
          </a:xfrm>
          <a:prstGeom prst="rect">
            <a:avLst/>
          </a:prstGeom>
        </p:spPr>
      </p:pic>
      <p:sp>
        <p:nvSpPr>
          <p:cNvPr id="6" name="Symbol zastępczy numeru slajdu 5"/>
          <p:cNvSpPr>
            <a:spLocks noGrp="1"/>
          </p:cNvSpPr>
          <p:nvPr>
            <p:ph type="sldNum" sz="quarter" idx="12"/>
          </p:nvPr>
        </p:nvSpPr>
        <p:spPr>
          <a:xfrm>
            <a:off x="8610600" y="6504634"/>
            <a:ext cx="2743200" cy="365125"/>
          </a:xfrm>
        </p:spPr>
        <p:txBody>
          <a:bodyPr/>
          <a:lstStyle>
            <a:lvl1pPr>
              <a:defRPr sz="1400">
                <a:solidFill>
                  <a:schemeClr val="bg1"/>
                </a:solidFill>
                <a:latin typeface="+mn-lt"/>
              </a:defRPr>
            </a:lvl1pPr>
          </a:lstStyle>
          <a:p>
            <a:fld id="{A82DE85A-1CF9-47ED-B975-954F739C7F1B}" type="slidenum">
              <a:rPr lang="pl-PL" smtClean="0"/>
              <a:pPr/>
              <a:t>‹#›</a:t>
            </a:fld>
            <a:endParaRPr lang="pl-PL" dirty="0"/>
          </a:p>
        </p:txBody>
      </p:sp>
      <p:sp>
        <p:nvSpPr>
          <p:cNvPr id="12" name="Symbol zastępczy tekstu 11"/>
          <p:cNvSpPr>
            <a:spLocks noGrp="1"/>
          </p:cNvSpPr>
          <p:nvPr>
            <p:ph type="body" sz="quarter" idx="13"/>
          </p:nvPr>
        </p:nvSpPr>
        <p:spPr>
          <a:xfrm>
            <a:off x="519113" y="1549400"/>
            <a:ext cx="4464050" cy="3038475"/>
          </a:xfrm>
        </p:spPr>
        <p:txBody>
          <a:bodyPr/>
          <a:lstStyle>
            <a:lvl1pPr marL="228600" indent="-228600">
              <a:buClr>
                <a:srgbClr val="F7A600"/>
              </a:buClr>
              <a:buFont typeface="Wingdings" panose="05000000000000000000" pitchFamily="2" charset="2"/>
              <a:buChar char="§"/>
              <a:defRPr/>
            </a:lvl1pPr>
            <a:lvl2pPr marL="685800" indent="-228600">
              <a:buClr>
                <a:srgbClr val="F7A600"/>
              </a:buClr>
              <a:buFont typeface="Wingdings" panose="05000000000000000000" pitchFamily="2" charset="2"/>
              <a:buChar char="§"/>
              <a:defRPr/>
            </a:lvl2pPr>
            <a:lvl3pPr marL="1143000" indent="-228600">
              <a:buClr>
                <a:srgbClr val="F7A600"/>
              </a:buClr>
              <a:buFont typeface="Wingdings" panose="05000000000000000000" pitchFamily="2" charset="2"/>
              <a:buChar char="§"/>
              <a:defRPr/>
            </a:lvl3pPr>
            <a:lvl4pPr marL="1600200" indent="-228600">
              <a:buClr>
                <a:srgbClr val="F7A600"/>
              </a:buClr>
              <a:buFont typeface="Wingdings" panose="05000000000000000000" pitchFamily="2" charset="2"/>
              <a:buChar char="§"/>
              <a:defRPr/>
            </a:lvl4pPr>
            <a:lvl5pPr marL="2057400" indent="-228600">
              <a:buClr>
                <a:srgbClr val="F7A600"/>
              </a:buClr>
              <a:buFont typeface="Wingdings" panose="05000000000000000000" pitchFamily="2" charset="2"/>
              <a:buChar char="§"/>
              <a:defRPr/>
            </a:lvl5pPr>
          </a:lstStyle>
          <a:p>
            <a:pPr lvl="0"/>
            <a:r>
              <a:rPr lang="pl-PL" dirty="0" smtClean="0"/>
              <a:t>Edytuj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3" name="Symbol zastępczy obrazu 2"/>
          <p:cNvSpPr>
            <a:spLocks noGrp="1"/>
          </p:cNvSpPr>
          <p:nvPr>
            <p:ph type="pic" sz="quarter" idx="14"/>
          </p:nvPr>
        </p:nvSpPr>
        <p:spPr>
          <a:xfrm>
            <a:off x="8335963" y="1020763"/>
            <a:ext cx="3017837" cy="4375150"/>
          </a:xfrm>
        </p:spPr>
        <p:txBody>
          <a:bodyPr/>
          <a:lstStyle/>
          <a:p>
            <a:endParaRPr lang="pl-PL"/>
          </a:p>
        </p:txBody>
      </p:sp>
      <p:sp>
        <p:nvSpPr>
          <p:cNvPr id="2" name="Tytuł 1"/>
          <p:cNvSpPr>
            <a:spLocks noGrp="1"/>
          </p:cNvSpPr>
          <p:nvPr>
            <p:ph type="title"/>
          </p:nvPr>
        </p:nvSpPr>
        <p:spPr>
          <a:xfrm>
            <a:off x="522885" y="365125"/>
            <a:ext cx="10515600" cy="1325563"/>
          </a:xfrm>
        </p:spPr>
        <p:txBody>
          <a:bodyPr/>
          <a:lstStyle/>
          <a:p>
            <a:r>
              <a:rPr lang="pl-PL" smtClean="0"/>
              <a:t>Kliknij, aby edytować styl</a:t>
            </a:r>
            <a:endParaRPr lang="pl-PL"/>
          </a:p>
        </p:txBody>
      </p:sp>
    </p:spTree>
    <p:extLst>
      <p:ext uri="{BB962C8B-B14F-4D97-AF65-F5344CB8AC3E}">
        <p14:creationId xmlns:p14="http://schemas.microsoft.com/office/powerpoint/2010/main" val="27773607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38805" y="365125"/>
            <a:ext cx="10515600" cy="1325563"/>
          </a:xfrm>
        </p:spPr>
        <p:txBody>
          <a:bodyPr/>
          <a:lstStyle/>
          <a:p>
            <a:r>
              <a:rPr lang="pl-PL" smtClean="0"/>
              <a:t>Kliknij, aby edytować styl</a:t>
            </a:r>
            <a:endParaRPr lang="pl-PL"/>
          </a:p>
        </p:txBody>
      </p:sp>
      <p:pic>
        <p:nvPicPr>
          <p:cNvPr id="10" name="Obraz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8934" t="1" r="875" b="34321"/>
          <a:stretch/>
        </p:blipFill>
        <p:spPr>
          <a:xfrm>
            <a:off x="-16778" y="6464418"/>
            <a:ext cx="12222955" cy="468010"/>
          </a:xfrm>
          <a:prstGeom prst="rect">
            <a:avLst/>
          </a:prstGeom>
        </p:spPr>
      </p:pic>
      <p:sp>
        <p:nvSpPr>
          <p:cNvPr id="3" name="Content Placeholder 2"/>
          <p:cNvSpPr>
            <a:spLocks noGrp="1"/>
          </p:cNvSpPr>
          <p:nvPr>
            <p:ph sz="half" idx="1"/>
          </p:nvPr>
        </p:nvSpPr>
        <p:spPr>
          <a:xfrm>
            <a:off x="838200" y="1825625"/>
            <a:ext cx="5181600" cy="4351338"/>
          </a:xfrm>
        </p:spPr>
        <p:txBody>
          <a:bodyPr/>
          <a:lstStyle>
            <a:lvl1pPr marL="228600" indent="-228600">
              <a:buClr>
                <a:srgbClr val="F7A600"/>
              </a:buClr>
              <a:buFont typeface="Wingdings" panose="05000000000000000000" pitchFamily="2" charset="2"/>
              <a:buChar char="§"/>
              <a:defRPr/>
            </a:lvl1pPr>
            <a:lvl2pPr marL="685800" indent="-228600">
              <a:buClr>
                <a:srgbClr val="F7A600"/>
              </a:buClr>
              <a:buFont typeface="Wingdings" panose="05000000000000000000" pitchFamily="2" charset="2"/>
              <a:buChar char="§"/>
              <a:defRPr/>
            </a:lvl2pPr>
            <a:lvl3pPr marL="1143000" indent="-228600">
              <a:buClr>
                <a:srgbClr val="F7A600"/>
              </a:buClr>
              <a:buFont typeface="Wingdings" panose="05000000000000000000" pitchFamily="2" charset="2"/>
              <a:buChar char="§"/>
              <a:defRPr/>
            </a:lvl3pPr>
            <a:lvl4pPr marL="1600200" indent="-228600">
              <a:buClr>
                <a:srgbClr val="F7A600"/>
              </a:buClr>
              <a:buFont typeface="Wingdings" panose="05000000000000000000" pitchFamily="2" charset="2"/>
              <a:buChar char="§"/>
              <a:defRPr/>
            </a:lvl4pPr>
            <a:lvl5pPr marL="2057400" indent="-228600">
              <a:buClr>
                <a:srgbClr val="F7A600"/>
              </a:buClr>
              <a:buFont typeface="Wingdings" panose="05000000000000000000" pitchFamily="2" charset="2"/>
              <a:buChar char="§"/>
              <a:defRPr/>
            </a:lvl5pPr>
          </a:lstStyle>
          <a:p>
            <a:pPr lvl="0"/>
            <a:r>
              <a:rPr lang="pl-PL" dirty="0" smtClean="0"/>
              <a:t>Edytuj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4" name="Content Placeholder 3"/>
          <p:cNvSpPr>
            <a:spLocks noGrp="1"/>
          </p:cNvSpPr>
          <p:nvPr>
            <p:ph sz="half" idx="2"/>
          </p:nvPr>
        </p:nvSpPr>
        <p:spPr>
          <a:xfrm>
            <a:off x="6172200" y="1825625"/>
            <a:ext cx="5181600" cy="4351338"/>
          </a:xfrm>
        </p:spPr>
        <p:txBody>
          <a:bodyPr/>
          <a:lstStyle>
            <a:lvl1pPr marL="228600" indent="-228600">
              <a:buClr>
                <a:schemeClr val="accent1"/>
              </a:buClr>
              <a:buFont typeface="Wingdings" panose="05000000000000000000" pitchFamily="2" charset="2"/>
              <a:buChar char="§"/>
              <a:defRPr/>
            </a:lvl1pPr>
            <a:lvl2pPr marL="685800" indent="-228600">
              <a:buClr>
                <a:schemeClr val="accent1"/>
              </a:buClr>
              <a:buFont typeface="Wingdings" panose="05000000000000000000" pitchFamily="2" charset="2"/>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Wingdings" panose="05000000000000000000" pitchFamily="2" charset="2"/>
              <a:buChar char="§"/>
              <a:defRPr/>
            </a:lvl4pPr>
            <a:lvl5pPr marL="2057400" indent="-228600">
              <a:buClr>
                <a:schemeClr val="accent1"/>
              </a:buClr>
              <a:buFont typeface="Wingdings" panose="05000000000000000000" pitchFamily="2" charset="2"/>
              <a:buChar char="§"/>
              <a:defRPr/>
            </a:lvl5pPr>
          </a:lstStyle>
          <a:p>
            <a:pPr lvl="0"/>
            <a:r>
              <a:rPr lang="pl-PL" dirty="0" smtClean="0"/>
              <a:t>Edytuj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en-US" dirty="0"/>
          </a:p>
        </p:txBody>
      </p:sp>
      <p:sp>
        <p:nvSpPr>
          <p:cNvPr id="9" name="Symbol zastępczy numeru slajdu 5"/>
          <p:cNvSpPr>
            <a:spLocks noGrp="1"/>
          </p:cNvSpPr>
          <p:nvPr>
            <p:ph type="sldNum" sz="quarter" idx="12"/>
          </p:nvPr>
        </p:nvSpPr>
        <p:spPr>
          <a:xfrm>
            <a:off x="8610600" y="6504634"/>
            <a:ext cx="2743200" cy="365125"/>
          </a:xfrm>
        </p:spPr>
        <p:txBody>
          <a:bodyPr/>
          <a:lstStyle>
            <a:lvl1pPr>
              <a:defRPr sz="1400">
                <a:solidFill>
                  <a:schemeClr val="bg1"/>
                </a:solidFill>
                <a:latin typeface="+mn-lt"/>
              </a:defRPr>
            </a:lvl1pPr>
          </a:lstStyle>
          <a:p>
            <a:fld id="{A82DE85A-1CF9-47ED-B975-954F739C7F1B}" type="slidenum">
              <a:rPr lang="pl-PL" smtClean="0"/>
              <a:pPr/>
              <a:t>‹#›</a:t>
            </a:fld>
            <a:endParaRPr lang="pl-PL" dirty="0"/>
          </a:p>
        </p:txBody>
      </p:sp>
    </p:spTree>
    <p:extLst>
      <p:ext uri="{BB962C8B-B14F-4D97-AF65-F5344CB8AC3E}">
        <p14:creationId xmlns:p14="http://schemas.microsoft.com/office/powerpoint/2010/main" val="18940795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ytuł i zawartość">
    <p:spTree>
      <p:nvGrpSpPr>
        <p:cNvPr id="1" name=""/>
        <p:cNvGrpSpPr/>
        <p:nvPr/>
      </p:nvGrpSpPr>
      <p:grpSpPr>
        <a:xfrm>
          <a:off x="0" y="0"/>
          <a:ext cx="0" cy="0"/>
          <a:chOff x="0" y="0"/>
          <a:chExt cx="0" cy="0"/>
        </a:xfrm>
      </p:grpSpPr>
      <p:grpSp>
        <p:nvGrpSpPr>
          <p:cNvPr id="9" name="Grupa 8"/>
          <p:cNvGrpSpPr/>
          <p:nvPr userDrawn="1"/>
        </p:nvGrpSpPr>
        <p:grpSpPr>
          <a:xfrm>
            <a:off x="2613609" y="4667693"/>
            <a:ext cx="9637838" cy="2190307"/>
            <a:chOff x="5272521" y="1329043"/>
            <a:chExt cx="9325981" cy="2119434"/>
          </a:xfrm>
        </p:grpSpPr>
        <p:sp>
          <p:nvSpPr>
            <p:cNvPr id="10" name="Trójkąt prostokątny 9"/>
            <p:cNvSpPr/>
            <p:nvPr/>
          </p:nvSpPr>
          <p:spPr>
            <a:xfrm flipH="1">
              <a:off x="5272521" y="1329043"/>
              <a:ext cx="1532963" cy="2119434"/>
            </a:xfrm>
            <a:prstGeom prst="rtTriangle">
              <a:avLst/>
            </a:prstGeom>
            <a:solidFill>
              <a:srgbClr val="31278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a:ln>
                  <a:noFill/>
                </a:ln>
                <a:solidFill>
                  <a:srgbClr val="000000"/>
                </a:solidFill>
                <a:effectLst/>
                <a:uFillTx/>
                <a:latin typeface="+mj-lt"/>
                <a:ea typeface="+mj-ea"/>
                <a:cs typeface="+mj-cs"/>
                <a:sym typeface="Calibri"/>
              </a:endParaRPr>
            </a:p>
          </p:txBody>
        </p:sp>
        <p:sp>
          <p:nvSpPr>
            <p:cNvPr id="11" name="Prostokąt 10"/>
            <p:cNvSpPr/>
            <p:nvPr/>
          </p:nvSpPr>
          <p:spPr>
            <a:xfrm rot="10800000">
              <a:off x="6796776" y="1329043"/>
              <a:ext cx="7801726" cy="2119434"/>
            </a:xfrm>
            <a:prstGeom prst="rect">
              <a:avLst/>
            </a:prstGeom>
            <a:solidFill>
              <a:srgbClr val="31278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dirty="0">
                <a:ln>
                  <a:noFill/>
                </a:ln>
                <a:solidFill>
                  <a:srgbClr val="000000"/>
                </a:solidFill>
                <a:effectLst/>
                <a:uFillTx/>
                <a:latin typeface="+mj-lt"/>
                <a:ea typeface="+mj-ea"/>
                <a:cs typeface="+mj-cs"/>
                <a:sym typeface="Calibri"/>
              </a:endParaRPr>
            </a:p>
          </p:txBody>
        </p:sp>
      </p:grpSp>
      <p:sp>
        <p:nvSpPr>
          <p:cNvPr id="6" name="Symbol zastępczy numeru slajdu 5"/>
          <p:cNvSpPr>
            <a:spLocks noGrp="1"/>
          </p:cNvSpPr>
          <p:nvPr>
            <p:ph type="sldNum" sz="quarter" idx="12"/>
          </p:nvPr>
        </p:nvSpPr>
        <p:spPr>
          <a:xfrm>
            <a:off x="8610600" y="6438730"/>
            <a:ext cx="2743200" cy="365125"/>
          </a:xfrm>
        </p:spPr>
        <p:txBody>
          <a:bodyPr/>
          <a:lstStyle>
            <a:lvl1pPr>
              <a:defRPr sz="1400">
                <a:solidFill>
                  <a:schemeClr val="bg1"/>
                </a:solidFill>
              </a:defRPr>
            </a:lvl1pPr>
          </a:lstStyle>
          <a:p>
            <a:fld id="{A82DE85A-1CF9-47ED-B975-954F739C7F1B}" type="slidenum">
              <a:rPr lang="pl-PL" smtClean="0"/>
              <a:pPr/>
              <a:t>‹#›</a:t>
            </a:fld>
            <a:endParaRPr lang="pl-PL" dirty="0"/>
          </a:p>
        </p:txBody>
      </p:sp>
      <p:grpSp>
        <p:nvGrpSpPr>
          <p:cNvPr id="14" name="Grupa 13"/>
          <p:cNvGrpSpPr/>
          <p:nvPr userDrawn="1"/>
        </p:nvGrpSpPr>
        <p:grpSpPr>
          <a:xfrm>
            <a:off x="0" y="5575308"/>
            <a:ext cx="3405720" cy="1285292"/>
            <a:chOff x="-1770830" y="2643827"/>
            <a:chExt cx="5615998" cy="2119434"/>
          </a:xfrm>
        </p:grpSpPr>
        <p:sp>
          <p:nvSpPr>
            <p:cNvPr id="15" name="Trójkąt prostokątny 14"/>
            <p:cNvSpPr/>
            <p:nvPr/>
          </p:nvSpPr>
          <p:spPr>
            <a:xfrm rot="10800000" flipH="1">
              <a:off x="2312205" y="2643827"/>
              <a:ext cx="1532963" cy="2119434"/>
            </a:xfrm>
            <a:prstGeom prst="rtTriangle">
              <a:avLst/>
            </a:prstGeom>
            <a:solidFill>
              <a:srgbClr val="F7A6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a:ln>
                  <a:noFill/>
                </a:ln>
                <a:solidFill>
                  <a:srgbClr val="000000"/>
                </a:solidFill>
                <a:effectLst/>
                <a:uFillTx/>
                <a:latin typeface="+mj-lt"/>
                <a:ea typeface="+mj-ea"/>
                <a:cs typeface="+mj-cs"/>
                <a:sym typeface="Calibri"/>
              </a:endParaRPr>
            </a:p>
          </p:txBody>
        </p:sp>
        <p:sp>
          <p:nvSpPr>
            <p:cNvPr id="16" name="Prostokąt 15"/>
            <p:cNvSpPr/>
            <p:nvPr/>
          </p:nvSpPr>
          <p:spPr>
            <a:xfrm>
              <a:off x="-1770830" y="2643827"/>
              <a:ext cx="4091742" cy="2119434"/>
            </a:xfrm>
            <a:prstGeom prst="rect">
              <a:avLst/>
            </a:prstGeom>
            <a:solidFill>
              <a:srgbClr val="F7A6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dirty="0">
                <a:ln>
                  <a:noFill/>
                </a:ln>
                <a:solidFill>
                  <a:srgbClr val="000000"/>
                </a:solidFill>
                <a:effectLst/>
                <a:uFillTx/>
                <a:latin typeface="+mj-lt"/>
                <a:ea typeface="+mj-ea"/>
                <a:cs typeface="+mj-cs"/>
                <a:sym typeface="Calibri"/>
              </a:endParaRPr>
            </a:p>
          </p:txBody>
        </p:sp>
      </p:grpSp>
      <p:sp>
        <p:nvSpPr>
          <p:cNvPr id="20" name="Symbol zastępczy tekstu 19"/>
          <p:cNvSpPr>
            <a:spLocks noGrp="1"/>
          </p:cNvSpPr>
          <p:nvPr>
            <p:ph type="body" sz="quarter" idx="13" hasCustomPrompt="1"/>
          </p:nvPr>
        </p:nvSpPr>
        <p:spPr>
          <a:xfrm>
            <a:off x="494534" y="1853730"/>
            <a:ext cx="7562071" cy="187007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pl-PL" dirty="0" err="1" smtClean="0"/>
              <a:t>Lorem</a:t>
            </a:r>
            <a:r>
              <a:rPr lang="pl-PL" dirty="0" smtClean="0"/>
              <a:t> </a:t>
            </a:r>
            <a:r>
              <a:rPr lang="pl-PL" dirty="0" err="1" smtClean="0"/>
              <a:t>ipsum</a:t>
            </a:r>
            <a:r>
              <a:rPr lang="pl-PL" dirty="0" smtClean="0"/>
              <a:t> </a:t>
            </a:r>
            <a:r>
              <a:rPr lang="pl-PL" dirty="0" err="1" smtClean="0"/>
              <a:t>dolor</a:t>
            </a:r>
            <a:r>
              <a:rPr lang="pl-PL" dirty="0" smtClean="0"/>
              <a:t> sit </a:t>
            </a:r>
            <a:r>
              <a:rPr lang="pl-PL" dirty="0" err="1" smtClean="0"/>
              <a:t>amet</a:t>
            </a:r>
            <a:r>
              <a:rPr lang="pl-PL" dirty="0" smtClean="0"/>
              <a:t>, </a:t>
            </a:r>
            <a:r>
              <a:rPr lang="pl-PL" dirty="0" err="1" smtClean="0"/>
              <a:t>consectetur</a:t>
            </a:r>
            <a:r>
              <a:rPr lang="pl-PL" dirty="0" smtClean="0"/>
              <a:t> </a:t>
            </a:r>
            <a:r>
              <a:rPr lang="pl-PL" dirty="0" err="1" smtClean="0"/>
              <a:t>adipiscing</a:t>
            </a:r>
            <a:r>
              <a:rPr lang="pl-PL" dirty="0" smtClean="0"/>
              <a:t> elit, </a:t>
            </a:r>
            <a:r>
              <a:rPr lang="pl-PL" dirty="0" err="1" smtClean="0"/>
              <a:t>sed</a:t>
            </a:r>
            <a:r>
              <a:rPr lang="pl-PL" dirty="0" smtClean="0"/>
              <a:t> do </a:t>
            </a:r>
            <a:r>
              <a:rPr lang="pl-PL" dirty="0" err="1" smtClean="0"/>
              <a:t>eiusmod</a:t>
            </a:r>
            <a:r>
              <a:rPr lang="pl-PL" dirty="0" smtClean="0"/>
              <a:t> </a:t>
            </a:r>
            <a:r>
              <a:rPr lang="pl-PL" dirty="0" err="1" smtClean="0"/>
              <a:t>tempor</a:t>
            </a:r>
            <a:r>
              <a:rPr lang="pl-PL" dirty="0" smtClean="0"/>
              <a:t> </a:t>
            </a:r>
            <a:r>
              <a:rPr lang="pl-PL" dirty="0" err="1" smtClean="0"/>
              <a:t>incididunt</a:t>
            </a:r>
            <a:r>
              <a:rPr lang="pl-PL" dirty="0" smtClean="0"/>
              <a:t> </a:t>
            </a:r>
            <a:r>
              <a:rPr lang="pl-PL" dirty="0" err="1" smtClean="0"/>
              <a:t>ut</a:t>
            </a:r>
            <a:r>
              <a:rPr lang="pl-PL" dirty="0" smtClean="0"/>
              <a:t> </a:t>
            </a:r>
            <a:r>
              <a:rPr lang="pl-PL" dirty="0" err="1" smtClean="0"/>
              <a:t>labore</a:t>
            </a:r>
            <a:r>
              <a:rPr lang="pl-PL" dirty="0" smtClean="0"/>
              <a:t> et </a:t>
            </a:r>
            <a:r>
              <a:rPr lang="pl-PL" dirty="0" err="1" smtClean="0"/>
              <a:t>dolore</a:t>
            </a:r>
            <a:r>
              <a:rPr lang="pl-PL" dirty="0" smtClean="0"/>
              <a:t> </a:t>
            </a:r>
            <a:r>
              <a:rPr lang="pl-PL" dirty="0" err="1" smtClean="0"/>
              <a:t>magna</a:t>
            </a:r>
            <a:r>
              <a:rPr lang="pl-PL" dirty="0" smtClean="0"/>
              <a:t> </a:t>
            </a:r>
            <a:r>
              <a:rPr lang="pl-PL" dirty="0" err="1" smtClean="0"/>
              <a:t>aliqua</a:t>
            </a:r>
            <a:r>
              <a:rPr lang="pl-PL" dirty="0" smtClean="0"/>
              <a:t>. </a:t>
            </a:r>
            <a:r>
              <a:rPr lang="pl-PL" dirty="0" err="1" smtClean="0"/>
              <a:t>Ut</a:t>
            </a:r>
            <a:r>
              <a:rPr lang="pl-PL" dirty="0" smtClean="0"/>
              <a:t> </a:t>
            </a:r>
            <a:r>
              <a:rPr lang="pl-PL" dirty="0" err="1" smtClean="0"/>
              <a:t>enim</a:t>
            </a:r>
            <a:r>
              <a:rPr lang="pl-PL" dirty="0" smtClean="0"/>
              <a:t> ad </a:t>
            </a:r>
            <a:r>
              <a:rPr lang="pl-PL" dirty="0" err="1" smtClean="0"/>
              <a:t>minim</a:t>
            </a:r>
            <a:r>
              <a:rPr lang="pl-PL" dirty="0" smtClean="0"/>
              <a:t> </a:t>
            </a:r>
            <a:r>
              <a:rPr lang="pl-PL" dirty="0" err="1" smtClean="0"/>
              <a:t>veniam</a:t>
            </a:r>
            <a:r>
              <a:rPr lang="pl-PL" dirty="0" smtClean="0"/>
              <a:t>, </a:t>
            </a:r>
            <a:r>
              <a:rPr lang="pl-PL" dirty="0" err="1" smtClean="0"/>
              <a:t>quis</a:t>
            </a:r>
            <a:r>
              <a:rPr lang="pl-PL" dirty="0" smtClean="0"/>
              <a:t> </a:t>
            </a:r>
            <a:r>
              <a:rPr lang="pl-PL" dirty="0" err="1" smtClean="0"/>
              <a:t>nostrud</a:t>
            </a:r>
            <a:r>
              <a:rPr lang="pl-PL" dirty="0" smtClean="0"/>
              <a:t> </a:t>
            </a:r>
            <a:r>
              <a:rPr lang="pl-PL" dirty="0" err="1" smtClean="0"/>
              <a:t>exercitation</a:t>
            </a:r>
            <a:r>
              <a:rPr lang="pl-PL" dirty="0" smtClean="0"/>
              <a:t> </a:t>
            </a:r>
            <a:r>
              <a:rPr lang="pl-PL" dirty="0" err="1" smtClean="0"/>
              <a:t>ullamco</a:t>
            </a:r>
            <a:r>
              <a:rPr lang="pl-PL" dirty="0" smtClean="0"/>
              <a:t> </a:t>
            </a:r>
            <a:r>
              <a:rPr lang="pl-PL" dirty="0" err="1" smtClean="0"/>
              <a:t>laboris</a:t>
            </a:r>
            <a:r>
              <a:rPr lang="pl-PL" dirty="0" smtClean="0"/>
              <a:t> </a:t>
            </a:r>
            <a:r>
              <a:rPr lang="pl-PL" dirty="0" err="1" smtClean="0"/>
              <a:t>nisi</a:t>
            </a:r>
            <a:r>
              <a:rPr lang="pl-PL" dirty="0" smtClean="0"/>
              <a:t> </a:t>
            </a:r>
            <a:r>
              <a:rPr lang="pl-PL" dirty="0" err="1" smtClean="0"/>
              <a:t>ut</a:t>
            </a:r>
            <a:r>
              <a:rPr lang="pl-PL" dirty="0" smtClean="0"/>
              <a:t> </a:t>
            </a:r>
            <a:r>
              <a:rPr lang="pl-PL" dirty="0" err="1" smtClean="0"/>
              <a:t>aliquip</a:t>
            </a:r>
            <a:r>
              <a:rPr lang="pl-PL" dirty="0" smtClean="0"/>
              <a:t> ex </a:t>
            </a:r>
            <a:r>
              <a:rPr lang="pl-PL" dirty="0" err="1" smtClean="0"/>
              <a:t>ea</a:t>
            </a:r>
            <a:r>
              <a:rPr lang="pl-PL" dirty="0" smtClean="0"/>
              <a:t> </a:t>
            </a:r>
            <a:r>
              <a:rPr lang="pl-PL" dirty="0" err="1" smtClean="0"/>
              <a:t>commodo</a:t>
            </a:r>
            <a:r>
              <a:rPr lang="pl-PL" dirty="0" smtClean="0"/>
              <a:t> </a:t>
            </a:r>
            <a:r>
              <a:rPr lang="pl-PL" dirty="0" err="1" smtClean="0"/>
              <a:t>consequat</a:t>
            </a:r>
            <a:r>
              <a:rPr lang="pl-PL" dirty="0" smtClean="0"/>
              <a:t>.</a:t>
            </a:r>
            <a:endParaRPr lang="pl-PL" dirty="0"/>
          </a:p>
        </p:txBody>
      </p:sp>
      <p:sp>
        <p:nvSpPr>
          <p:cNvPr id="21" name="Symbol zastępczy tekstu 19"/>
          <p:cNvSpPr>
            <a:spLocks noGrp="1"/>
          </p:cNvSpPr>
          <p:nvPr>
            <p:ph type="body" sz="quarter" idx="14" hasCustomPrompt="1"/>
          </p:nvPr>
        </p:nvSpPr>
        <p:spPr>
          <a:xfrm>
            <a:off x="4258963" y="5340582"/>
            <a:ext cx="7411210" cy="1870075"/>
          </a:xfrm>
        </p:spPr>
        <p:txBody>
          <a:bodyPr>
            <a:normAutofit/>
          </a:bodyPr>
          <a:lstStyle>
            <a:lvl1pPr marL="0" indent="0">
              <a:buFontTx/>
              <a:buNone/>
              <a:defRPr sz="18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pl-PL" dirty="0" err="1" smtClean="0"/>
              <a:t>Lorem</a:t>
            </a:r>
            <a:r>
              <a:rPr lang="pl-PL" dirty="0" smtClean="0"/>
              <a:t> </a:t>
            </a:r>
            <a:r>
              <a:rPr lang="pl-PL" dirty="0" err="1" smtClean="0"/>
              <a:t>ipsum</a:t>
            </a:r>
            <a:r>
              <a:rPr lang="pl-PL" dirty="0" smtClean="0"/>
              <a:t> </a:t>
            </a:r>
            <a:r>
              <a:rPr lang="pl-PL" dirty="0" err="1" smtClean="0"/>
              <a:t>dolor</a:t>
            </a:r>
            <a:r>
              <a:rPr lang="pl-PL" dirty="0" smtClean="0"/>
              <a:t> sit </a:t>
            </a:r>
            <a:r>
              <a:rPr lang="pl-PL" dirty="0" err="1" smtClean="0"/>
              <a:t>amet</a:t>
            </a:r>
            <a:r>
              <a:rPr lang="pl-PL" dirty="0" smtClean="0"/>
              <a:t>, </a:t>
            </a:r>
            <a:r>
              <a:rPr lang="pl-PL" dirty="0" err="1" smtClean="0"/>
              <a:t>consectetur</a:t>
            </a:r>
            <a:r>
              <a:rPr lang="pl-PL" dirty="0" smtClean="0"/>
              <a:t> </a:t>
            </a:r>
            <a:r>
              <a:rPr lang="pl-PL" dirty="0" err="1" smtClean="0"/>
              <a:t>adipiscing</a:t>
            </a:r>
            <a:r>
              <a:rPr lang="pl-PL" dirty="0" smtClean="0"/>
              <a:t> elit, </a:t>
            </a:r>
            <a:r>
              <a:rPr lang="pl-PL" dirty="0" err="1" smtClean="0"/>
              <a:t>sed</a:t>
            </a:r>
            <a:r>
              <a:rPr lang="pl-PL" dirty="0" smtClean="0"/>
              <a:t> do </a:t>
            </a:r>
            <a:r>
              <a:rPr lang="pl-PL" dirty="0" err="1" smtClean="0"/>
              <a:t>eiusmod</a:t>
            </a:r>
            <a:r>
              <a:rPr lang="pl-PL" dirty="0" smtClean="0"/>
              <a:t> </a:t>
            </a:r>
            <a:r>
              <a:rPr lang="pl-PL" dirty="0" err="1" smtClean="0"/>
              <a:t>tempor</a:t>
            </a:r>
            <a:r>
              <a:rPr lang="pl-PL" dirty="0" smtClean="0"/>
              <a:t> </a:t>
            </a:r>
            <a:r>
              <a:rPr lang="pl-PL" dirty="0" err="1" smtClean="0"/>
              <a:t>incididunt</a:t>
            </a:r>
            <a:r>
              <a:rPr lang="pl-PL" dirty="0" smtClean="0"/>
              <a:t> </a:t>
            </a:r>
            <a:r>
              <a:rPr lang="pl-PL" dirty="0" err="1" smtClean="0"/>
              <a:t>ut</a:t>
            </a:r>
            <a:r>
              <a:rPr lang="pl-PL" dirty="0" smtClean="0"/>
              <a:t> </a:t>
            </a:r>
            <a:r>
              <a:rPr lang="pl-PL" dirty="0" err="1" smtClean="0"/>
              <a:t>labore</a:t>
            </a:r>
            <a:r>
              <a:rPr lang="pl-PL" dirty="0" smtClean="0"/>
              <a:t> et </a:t>
            </a:r>
            <a:r>
              <a:rPr lang="pl-PL" dirty="0" err="1" smtClean="0"/>
              <a:t>dolore</a:t>
            </a:r>
            <a:r>
              <a:rPr lang="pl-PL" dirty="0" smtClean="0"/>
              <a:t> </a:t>
            </a:r>
            <a:r>
              <a:rPr lang="pl-PL" dirty="0" err="1" smtClean="0"/>
              <a:t>magna</a:t>
            </a:r>
            <a:r>
              <a:rPr lang="pl-PL" dirty="0" smtClean="0"/>
              <a:t> </a:t>
            </a:r>
            <a:r>
              <a:rPr lang="pl-PL" dirty="0" err="1" smtClean="0"/>
              <a:t>aliqua</a:t>
            </a:r>
            <a:r>
              <a:rPr lang="pl-PL" dirty="0" smtClean="0"/>
              <a:t>. </a:t>
            </a:r>
            <a:r>
              <a:rPr lang="pl-PL" dirty="0" err="1" smtClean="0"/>
              <a:t>Ut</a:t>
            </a:r>
            <a:r>
              <a:rPr lang="pl-PL" dirty="0" smtClean="0"/>
              <a:t> </a:t>
            </a:r>
            <a:r>
              <a:rPr lang="pl-PL" dirty="0" err="1" smtClean="0"/>
              <a:t>enim</a:t>
            </a:r>
            <a:r>
              <a:rPr lang="pl-PL" dirty="0" smtClean="0"/>
              <a:t> ad </a:t>
            </a:r>
            <a:r>
              <a:rPr lang="pl-PL" dirty="0" err="1" smtClean="0"/>
              <a:t>minim</a:t>
            </a:r>
            <a:r>
              <a:rPr lang="pl-PL" dirty="0" smtClean="0"/>
              <a:t> </a:t>
            </a:r>
            <a:r>
              <a:rPr lang="pl-PL" dirty="0" err="1" smtClean="0"/>
              <a:t>veniam</a:t>
            </a:r>
            <a:r>
              <a:rPr lang="pl-PL" dirty="0" smtClean="0"/>
              <a:t>, </a:t>
            </a:r>
            <a:r>
              <a:rPr lang="pl-PL" dirty="0" err="1" smtClean="0"/>
              <a:t>quis</a:t>
            </a:r>
            <a:r>
              <a:rPr lang="pl-PL" dirty="0" smtClean="0"/>
              <a:t> </a:t>
            </a:r>
            <a:r>
              <a:rPr lang="pl-PL" dirty="0" err="1" smtClean="0"/>
              <a:t>nostrud</a:t>
            </a:r>
            <a:r>
              <a:rPr lang="pl-PL" dirty="0" smtClean="0"/>
              <a:t> </a:t>
            </a:r>
            <a:r>
              <a:rPr lang="pl-PL" dirty="0" err="1" smtClean="0"/>
              <a:t>exercitation</a:t>
            </a:r>
            <a:r>
              <a:rPr lang="pl-PL" dirty="0" smtClean="0"/>
              <a:t> </a:t>
            </a:r>
            <a:r>
              <a:rPr lang="pl-PL" dirty="0" err="1" smtClean="0"/>
              <a:t>ullamco</a:t>
            </a:r>
            <a:r>
              <a:rPr lang="pl-PL" dirty="0" smtClean="0"/>
              <a:t> </a:t>
            </a:r>
            <a:r>
              <a:rPr lang="pl-PL" dirty="0" err="1" smtClean="0"/>
              <a:t>laboris</a:t>
            </a:r>
            <a:r>
              <a:rPr lang="pl-PL" dirty="0" smtClean="0"/>
              <a:t> </a:t>
            </a:r>
            <a:r>
              <a:rPr lang="pl-PL" dirty="0" err="1" smtClean="0"/>
              <a:t>nisi</a:t>
            </a:r>
            <a:r>
              <a:rPr lang="pl-PL" dirty="0" smtClean="0"/>
              <a:t> </a:t>
            </a:r>
            <a:r>
              <a:rPr lang="pl-PL" dirty="0" err="1" smtClean="0"/>
              <a:t>ut</a:t>
            </a:r>
            <a:r>
              <a:rPr lang="pl-PL" dirty="0" smtClean="0"/>
              <a:t> </a:t>
            </a:r>
            <a:r>
              <a:rPr lang="pl-PL" dirty="0" err="1" smtClean="0"/>
              <a:t>aliquip</a:t>
            </a:r>
            <a:r>
              <a:rPr lang="pl-PL" dirty="0" smtClean="0"/>
              <a:t> ex </a:t>
            </a:r>
            <a:r>
              <a:rPr lang="pl-PL" dirty="0" err="1" smtClean="0"/>
              <a:t>ea</a:t>
            </a:r>
            <a:r>
              <a:rPr lang="pl-PL" dirty="0" smtClean="0"/>
              <a:t> </a:t>
            </a:r>
            <a:r>
              <a:rPr lang="pl-PL" dirty="0" err="1" smtClean="0"/>
              <a:t>commodo</a:t>
            </a:r>
            <a:r>
              <a:rPr lang="pl-PL" dirty="0" smtClean="0"/>
              <a:t> </a:t>
            </a:r>
            <a:r>
              <a:rPr lang="pl-PL" dirty="0" err="1" smtClean="0"/>
              <a:t>consequat</a:t>
            </a:r>
            <a:r>
              <a:rPr lang="pl-PL" dirty="0" smtClean="0"/>
              <a:t>.</a:t>
            </a:r>
            <a:endParaRPr lang="pl-PL" dirty="0"/>
          </a:p>
        </p:txBody>
      </p:sp>
      <p:sp>
        <p:nvSpPr>
          <p:cNvPr id="13" name="Symbol zastępczy obrazu 2"/>
          <p:cNvSpPr>
            <a:spLocks noGrp="1"/>
          </p:cNvSpPr>
          <p:nvPr>
            <p:ph type="pic" sz="quarter" idx="16"/>
          </p:nvPr>
        </p:nvSpPr>
        <p:spPr>
          <a:xfrm>
            <a:off x="8652336" y="601192"/>
            <a:ext cx="3017837" cy="4375150"/>
          </a:xfrm>
        </p:spPr>
        <p:txBody>
          <a:bodyPr/>
          <a:lstStyle/>
          <a:p>
            <a:endParaRPr lang="pl-PL"/>
          </a:p>
        </p:txBody>
      </p:sp>
      <p:sp>
        <p:nvSpPr>
          <p:cNvPr id="2" name="Tytuł 1"/>
          <p:cNvSpPr>
            <a:spLocks noGrp="1"/>
          </p:cNvSpPr>
          <p:nvPr>
            <p:ph type="title"/>
          </p:nvPr>
        </p:nvSpPr>
        <p:spPr>
          <a:xfrm>
            <a:off x="449315" y="365125"/>
            <a:ext cx="10515600" cy="1325563"/>
          </a:xfrm>
        </p:spPr>
        <p:txBody>
          <a:bodyPr/>
          <a:lstStyle/>
          <a:p>
            <a:r>
              <a:rPr lang="pl-PL" smtClean="0"/>
              <a:t>Kliknij, aby edytować styl</a:t>
            </a:r>
            <a:endParaRPr lang="pl-PL"/>
          </a:p>
        </p:txBody>
      </p:sp>
    </p:spTree>
    <p:extLst>
      <p:ext uri="{BB962C8B-B14F-4D97-AF65-F5344CB8AC3E}">
        <p14:creationId xmlns:p14="http://schemas.microsoft.com/office/powerpoint/2010/main" val="20457976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Mapa">
    <p:spTree>
      <p:nvGrpSpPr>
        <p:cNvPr id="1" name=""/>
        <p:cNvGrpSpPr/>
        <p:nvPr/>
      </p:nvGrpSpPr>
      <p:grpSpPr>
        <a:xfrm>
          <a:off x="0" y="0"/>
          <a:ext cx="0" cy="0"/>
          <a:chOff x="0" y="0"/>
          <a:chExt cx="0" cy="0"/>
        </a:xfrm>
      </p:grpSpPr>
      <p:pic>
        <p:nvPicPr>
          <p:cNvPr id="36" name="Obraz 35"/>
          <p:cNvPicPr>
            <a:picLocks noChangeAspect="1"/>
          </p:cNvPicPr>
          <p:nvPr userDrawn="1"/>
        </p:nvPicPr>
        <p:blipFill rotWithShape="1">
          <a:blip r:embed="rId2" cstate="print">
            <a:extLst>
              <a:ext uri="{28A0092B-C50C-407E-A947-70E740481C1C}">
                <a14:useLocalDpi xmlns:a14="http://schemas.microsoft.com/office/drawing/2010/main" val="0"/>
              </a:ext>
            </a:extLst>
          </a:blip>
          <a:srcRect l="18934" t="1" r="875" b="34321"/>
          <a:stretch/>
        </p:blipFill>
        <p:spPr>
          <a:xfrm>
            <a:off x="-16778" y="6464418"/>
            <a:ext cx="12222955" cy="468010"/>
          </a:xfrm>
          <a:prstGeom prst="rect">
            <a:avLst/>
          </a:prstGeom>
        </p:spPr>
      </p:pic>
      <p:sp>
        <p:nvSpPr>
          <p:cNvPr id="19" name="Freeform 5"/>
          <p:cNvSpPr/>
          <p:nvPr userDrawn="1"/>
        </p:nvSpPr>
        <p:spPr>
          <a:xfrm>
            <a:off x="6909613" y="350021"/>
            <a:ext cx="1960505" cy="1397890"/>
          </a:xfrm>
          <a:custGeom>
            <a:avLst/>
            <a:gdLst/>
            <a:ahLst/>
            <a:cxnLst>
              <a:cxn ang="0">
                <a:pos x="wd2" y="hd2"/>
              </a:cxn>
              <a:cxn ang="5400000">
                <a:pos x="wd2" y="hd2"/>
              </a:cxn>
              <a:cxn ang="10800000">
                <a:pos x="wd2" y="hd2"/>
              </a:cxn>
              <a:cxn ang="16200000">
                <a:pos x="wd2" y="hd2"/>
              </a:cxn>
            </a:cxnLst>
            <a:rect l="0" t="0" r="r" b="b"/>
            <a:pathLst>
              <a:path w="21600" h="21600" extrusionOk="0">
                <a:moveTo>
                  <a:pt x="18408" y="8528"/>
                </a:moveTo>
                <a:lnTo>
                  <a:pt x="18812" y="7969"/>
                </a:lnTo>
                <a:lnTo>
                  <a:pt x="19369" y="7829"/>
                </a:lnTo>
                <a:lnTo>
                  <a:pt x="19874" y="7550"/>
                </a:lnTo>
                <a:lnTo>
                  <a:pt x="20431" y="7130"/>
                </a:lnTo>
                <a:lnTo>
                  <a:pt x="20886" y="6850"/>
                </a:lnTo>
                <a:lnTo>
                  <a:pt x="21600" y="5889"/>
                </a:lnTo>
                <a:lnTo>
                  <a:pt x="20898" y="6178"/>
                </a:lnTo>
                <a:lnTo>
                  <a:pt x="19925" y="6920"/>
                </a:lnTo>
                <a:lnTo>
                  <a:pt x="18863" y="7200"/>
                </a:lnTo>
                <a:lnTo>
                  <a:pt x="17801" y="7899"/>
                </a:lnTo>
                <a:lnTo>
                  <a:pt x="16992" y="8109"/>
                </a:lnTo>
                <a:lnTo>
                  <a:pt x="16334" y="7969"/>
                </a:lnTo>
                <a:lnTo>
                  <a:pt x="15727" y="7550"/>
                </a:lnTo>
                <a:lnTo>
                  <a:pt x="15171" y="7689"/>
                </a:lnTo>
                <a:lnTo>
                  <a:pt x="14716" y="7480"/>
                </a:lnTo>
                <a:lnTo>
                  <a:pt x="14312" y="7060"/>
                </a:lnTo>
                <a:lnTo>
                  <a:pt x="13806" y="6641"/>
                </a:lnTo>
                <a:lnTo>
                  <a:pt x="13401" y="5872"/>
                </a:lnTo>
                <a:lnTo>
                  <a:pt x="13452" y="5103"/>
                </a:lnTo>
                <a:lnTo>
                  <a:pt x="13401" y="4054"/>
                </a:lnTo>
                <a:lnTo>
                  <a:pt x="12845" y="2517"/>
                </a:lnTo>
                <a:lnTo>
                  <a:pt x="12440" y="1957"/>
                </a:lnTo>
                <a:lnTo>
                  <a:pt x="12339" y="1468"/>
                </a:lnTo>
                <a:lnTo>
                  <a:pt x="12592" y="1118"/>
                </a:lnTo>
                <a:lnTo>
                  <a:pt x="13250" y="1678"/>
                </a:lnTo>
                <a:lnTo>
                  <a:pt x="13705" y="2167"/>
                </a:lnTo>
                <a:lnTo>
                  <a:pt x="14312" y="2586"/>
                </a:lnTo>
                <a:lnTo>
                  <a:pt x="14716" y="3076"/>
                </a:lnTo>
                <a:lnTo>
                  <a:pt x="15323" y="3635"/>
                </a:lnTo>
                <a:lnTo>
                  <a:pt x="15626" y="3146"/>
                </a:lnTo>
                <a:lnTo>
                  <a:pt x="15323" y="2377"/>
                </a:lnTo>
                <a:lnTo>
                  <a:pt x="14716" y="1817"/>
                </a:lnTo>
                <a:lnTo>
                  <a:pt x="13856" y="1118"/>
                </a:lnTo>
                <a:lnTo>
                  <a:pt x="12946" y="559"/>
                </a:lnTo>
                <a:lnTo>
                  <a:pt x="12238" y="70"/>
                </a:lnTo>
                <a:lnTo>
                  <a:pt x="11429" y="70"/>
                </a:lnTo>
                <a:lnTo>
                  <a:pt x="10721" y="0"/>
                </a:lnTo>
                <a:lnTo>
                  <a:pt x="9861" y="140"/>
                </a:lnTo>
                <a:lnTo>
                  <a:pt x="8850" y="280"/>
                </a:lnTo>
                <a:lnTo>
                  <a:pt x="7889" y="280"/>
                </a:lnTo>
                <a:lnTo>
                  <a:pt x="7130" y="909"/>
                </a:lnTo>
                <a:lnTo>
                  <a:pt x="6271" y="979"/>
                </a:lnTo>
                <a:lnTo>
                  <a:pt x="5816" y="1538"/>
                </a:lnTo>
                <a:lnTo>
                  <a:pt x="5108" y="1398"/>
                </a:lnTo>
                <a:lnTo>
                  <a:pt x="4248" y="1608"/>
                </a:lnTo>
                <a:lnTo>
                  <a:pt x="3540" y="1678"/>
                </a:lnTo>
                <a:lnTo>
                  <a:pt x="3186" y="2097"/>
                </a:lnTo>
                <a:lnTo>
                  <a:pt x="2579" y="2586"/>
                </a:lnTo>
                <a:lnTo>
                  <a:pt x="2023" y="3076"/>
                </a:lnTo>
                <a:lnTo>
                  <a:pt x="1467" y="3495"/>
                </a:lnTo>
                <a:lnTo>
                  <a:pt x="910" y="4124"/>
                </a:lnTo>
                <a:lnTo>
                  <a:pt x="202" y="4474"/>
                </a:lnTo>
                <a:lnTo>
                  <a:pt x="202" y="5243"/>
                </a:lnTo>
                <a:lnTo>
                  <a:pt x="708" y="6221"/>
                </a:lnTo>
                <a:lnTo>
                  <a:pt x="657" y="8039"/>
                </a:lnTo>
                <a:lnTo>
                  <a:pt x="657" y="9297"/>
                </a:lnTo>
                <a:lnTo>
                  <a:pt x="354" y="9786"/>
                </a:lnTo>
                <a:lnTo>
                  <a:pt x="0" y="10136"/>
                </a:lnTo>
                <a:lnTo>
                  <a:pt x="101" y="10835"/>
                </a:lnTo>
                <a:lnTo>
                  <a:pt x="354" y="11324"/>
                </a:lnTo>
                <a:lnTo>
                  <a:pt x="455" y="12023"/>
                </a:lnTo>
                <a:lnTo>
                  <a:pt x="455" y="12932"/>
                </a:lnTo>
                <a:lnTo>
                  <a:pt x="619" y="13561"/>
                </a:lnTo>
                <a:lnTo>
                  <a:pt x="1011" y="14050"/>
                </a:lnTo>
                <a:lnTo>
                  <a:pt x="1214" y="14750"/>
                </a:lnTo>
                <a:lnTo>
                  <a:pt x="1422" y="15038"/>
                </a:lnTo>
                <a:lnTo>
                  <a:pt x="955" y="16060"/>
                </a:lnTo>
                <a:lnTo>
                  <a:pt x="1163" y="16497"/>
                </a:lnTo>
                <a:lnTo>
                  <a:pt x="1372" y="16917"/>
                </a:lnTo>
                <a:lnTo>
                  <a:pt x="1365" y="17685"/>
                </a:lnTo>
                <a:lnTo>
                  <a:pt x="1062" y="18175"/>
                </a:lnTo>
                <a:lnTo>
                  <a:pt x="1062" y="19014"/>
                </a:lnTo>
                <a:lnTo>
                  <a:pt x="1365" y="19573"/>
                </a:lnTo>
                <a:lnTo>
                  <a:pt x="1719" y="20691"/>
                </a:lnTo>
                <a:lnTo>
                  <a:pt x="2175" y="21250"/>
                </a:lnTo>
                <a:lnTo>
                  <a:pt x="2529" y="21181"/>
                </a:lnTo>
                <a:lnTo>
                  <a:pt x="2984" y="20971"/>
                </a:lnTo>
                <a:lnTo>
                  <a:pt x="3388" y="20901"/>
                </a:lnTo>
                <a:lnTo>
                  <a:pt x="3843" y="20971"/>
                </a:lnTo>
                <a:lnTo>
                  <a:pt x="4197" y="21600"/>
                </a:lnTo>
                <a:lnTo>
                  <a:pt x="4551" y="21181"/>
                </a:lnTo>
                <a:lnTo>
                  <a:pt x="4855" y="21600"/>
                </a:lnTo>
                <a:lnTo>
                  <a:pt x="5006" y="21041"/>
                </a:lnTo>
                <a:lnTo>
                  <a:pt x="5108" y="20621"/>
                </a:lnTo>
                <a:lnTo>
                  <a:pt x="5360" y="20202"/>
                </a:lnTo>
                <a:lnTo>
                  <a:pt x="5563" y="19643"/>
                </a:lnTo>
                <a:lnTo>
                  <a:pt x="5967" y="19992"/>
                </a:lnTo>
                <a:lnTo>
                  <a:pt x="6372" y="20272"/>
                </a:lnTo>
                <a:lnTo>
                  <a:pt x="6776" y="20132"/>
                </a:lnTo>
                <a:lnTo>
                  <a:pt x="7232" y="20132"/>
                </a:lnTo>
                <a:lnTo>
                  <a:pt x="7282" y="19503"/>
                </a:lnTo>
                <a:lnTo>
                  <a:pt x="7383" y="18944"/>
                </a:lnTo>
                <a:lnTo>
                  <a:pt x="7889" y="18454"/>
                </a:lnTo>
                <a:lnTo>
                  <a:pt x="8294" y="18175"/>
                </a:lnTo>
                <a:lnTo>
                  <a:pt x="8294" y="17755"/>
                </a:lnTo>
                <a:lnTo>
                  <a:pt x="8546" y="17336"/>
                </a:lnTo>
                <a:lnTo>
                  <a:pt x="8850" y="17616"/>
                </a:lnTo>
                <a:lnTo>
                  <a:pt x="9406" y="17825"/>
                </a:lnTo>
                <a:lnTo>
                  <a:pt x="9760" y="17685"/>
                </a:lnTo>
                <a:lnTo>
                  <a:pt x="10329" y="17222"/>
                </a:lnTo>
                <a:lnTo>
                  <a:pt x="10670" y="17336"/>
                </a:lnTo>
                <a:lnTo>
                  <a:pt x="10873" y="17755"/>
                </a:lnTo>
                <a:lnTo>
                  <a:pt x="11378" y="17825"/>
                </a:lnTo>
                <a:lnTo>
                  <a:pt x="11732" y="18384"/>
                </a:lnTo>
                <a:lnTo>
                  <a:pt x="12289" y="18315"/>
                </a:lnTo>
                <a:lnTo>
                  <a:pt x="12794" y="18315"/>
                </a:lnTo>
                <a:lnTo>
                  <a:pt x="13148" y="18664"/>
                </a:lnTo>
                <a:lnTo>
                  <a:pt x="13604" y="18944"/>
                </a:lnTo>
                <a:lnTo>
                  <a:pt x="14059" y="18664"/>
                </a:lnTo>
                <a:lnTo>
                  <a:pt x="14665" y="18664"/>
                </a:lnTo>
                <a:lnTo>
                  <a:pt x="14969" y="19014"/>
                </a:lnTo>
                <a:lnTo>
                  <a:pt x="15171" y="19852"/>
                </a:lnTo>
                <a:lnTo>
                  <a:pt x="15778" y="19852"/>
                </a:lnTo>
                <a:lnTo>
                  <a:pt x="16385" y="20272"/>
                </a:lnTo>
                <a:lnTo>
                  <a:pt x="17422" y="20359"/>
                </a:lnTo>
                <a:lnTo>
                  <a:pt x="17902" y="20132"/>
                </a:lnTo>
                <a:lnTo>
                  <a:pt x="18458" y="19433"/>
                </a:lnTo>
                <a:lnTo>
                  <a:pt x="18458" y="18734"/>
                </a:lnTo>
                <a:lnTo>
                  <a:pt x="18863" y="18035"/>
                </a:lnTo>
                <a:lnTo>
                  <a:pt x="19520" y="17406"/>
                </a:lnTo>
                <a:lnTo>
                  <a:pt x="20222" y="16960"/>
                </a:lnTo>
                <a:lnTo>
                  <a:pt x="20785" y="16148"/>
                </a:lnTo>
                <a:lnTo>
                  <a:pt x="20968" y="14872"/>
                </a:lnTo>
                <a:lnTo>
                  <a:pt x="20785" y="14120"/>
                </a:lnTo>
                <a:lnTo>
                  <a:pt x="20228" y="14120"/>
                </a:lnTo>
                <a:lnTo>
                  <a:pt x="19824" y="13771"/>
                </a:lnTo>
                <a:lnTo>
                  <a:pt x="19470" y="13421"/>
                </a:lnTo>
                <a:lnTo>
                  <a:pt x="18964" y="13002"/>
                </a:lnTo>
                <a:lnTo>
                  <a:pt x="18863" y="12093"/>
                </a:lnTo>
                <a:lnTo>
                  <a:pt x="18812" y="11184"/>
                </a:lnTo>
                <a:lnTo>
                  <a:pt x="18964" y="10695"/>
                </a:lnTo>
                <a:lnTo>
                  <a:pt x="19470" y="10346"/>
                </a:lnTo>
                <a:lnTo>
                  <a:pt x="19217" y="9786"/>
                </a:lnTo>
                <a:lnTo>
                  <a:pt x="18711" y="9717"/>
                </a:lnTo>
                <a:lnTo>
                  <a:pt x="18509" y="9157"/>
                </a:lnTo>
                <a:lnTo>
                  <a:pt x="18408" y="8528"/>
                </a:lnTo>
                <a:close/>
              </a:path>
            </a:pathLst>
          </a:custGeom>
          <a:solidFill>
            <a:srgbClr val="D5D5D5"/>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a:pPr>
            <a:endParaRPr/>
          </a:p>
        </p:txBody>
      </p:sp>
      <p:sp>
        <p:nvSpPr>
          <p:cNvPr id="20" name="Freeform 6"/>
          <p:cNvSpPr/>
          <p:nvPr userDrawn="1"/>
        </p:nvSpPr>
        <p:spPr>
          <a:xfrm>
            <a:off x="7262572" y="1465839"/>
            <a:ext cx="1672399" cy="1528162"/>
          </a:xfrm>
          <a:custGeom>
            <a:avLst/>
            <a:gdLst/>
            <a:ahLst/>
            <a:cxnLst>
              <a:cxn ang="0">
                <a:pos x="wd2" y="hd2"/>
              </a:cxn>
              <a:cxn ang="5400000">
                <a:pos x="wd2" y="hd2"/>
              </a:cxn>
              <a:cxn ang="10800000">
                <a:pos x="wd2" y="hd2"/>
              </a:cxn>
              <a:cxn ang="16200000">
                <a:pos x="wd2" y="hd2"/>
              </a:cxn>
            </a:cxnLst>
            <a:rect l="0" t="0" r="r" b="b"/>
            <a:pathLst>
              <a:path w="21600" h="21600" extrusionOk="0">
                <a:moveTo>
                  <a:pt x="334" y="4021"/>
                </a:moveTo>
                <a:lnTo>
                  <a:pt x="757" y="3645"/>
                </a:lnTo>
                <a:lnTo>
                  <a:pt x="1127" y="4005"/>
                </a:lnTo>
                <a:lnTo>
                  <a:pt x="1439" y="3118"/>
                </a:lnTo>
                <a:lnTo>
                  <a:pt x="1728" y="2734"/>
                </a:lnTo>
                <a:lnTo>
                  <a:pt x="1951" y="2206"/>
                </a:lnTo>
                <a:lnTo>
                  <a:pt x="2403" y="2518"/>
                </a:lnTo>
                <a:lnTo>
                  <a:pt x="2885" y="2782"/>
                </a:lnTo>
                <a:lnTo>
                  <a:pt x="3375" y="2662"/>
                </a:lnTo>
                <a:lnTo>
                  <a:pt x="3939" y="2662"/>
                </a:lnTo>
                <a:lnTo>
                  <a:pt x="3961" y="2150"/>
                </a:lnTo>
                <a:lnTo>
                  <a:pt x="4095" y="1599"/>
                </a:lnTo>
                <a:lnTo>
                  <a:pt x="4651" y="1143"/>
                </a:lnTo>
                <a:lnTo>
                  <a:pt x="5177" y="887"/>
                </a:lnTo>
                <a:lnTo>
                  <a:pt x="5155" y="480"/>
                </a:lnTo>
                <a:lnTo>
                  <a:pt x="5445" y="112"/>
                </a:lnTo>
                <a:lnTo>
                  <a:pt x="5801" y="352"/>
                </a:lnTo>
                <a:lnTo>
                  <a:pt x="6453" y="544"/>
                </a:lnTo>
                <a:lnTo>
                  <a:pt x="6898" y="432"/>
                </a:lnTo>
                <a:lnTo>
                  <a:pt x="7521" y="0"/>
                </a:lnTo>
                <a:lnTo>
                  <a:pt x="7966" y="120"/>
                </a:lnTo>
                <a:lnTo>
                  <a:pt x="8145" y="480"/>
                </a:lnTo>
                <a:lnTo>
                  <a:pt x="8827" y="568"/>
                </a:lnTo>
                <a:lnTo>
                  <a:pt x="9161" y="1047"/>
                </a:lnTo>
                <a:lnTo>
                  <a:pt x="9873" y="1007"/>
                </a:lnTo>
                <a:lnTo>
                  <a:pt x="10414" y="1007"/>
                </a:lnTo>
                <a:lnTo>
                  <a:pt x="10859" y="1311"/>
                </a:lnTo>
                <a:lnTo>
                  <a:pt x="11416" y="1583"/>
                </a:lnTo>
                <a:lnTo>
                  <a:pt x="11883" y="1335"/>
                </a:lnTo>
                <a:lnTo>
                  <a:pt x="12632" y="1319"/>
                </a:lnTo>
                <a:lnTo>
                  <a:pt x="12996" y="1647"/>
                </a:lnTo>
                <a:lnTo>
                  <a:pt x="13233" y="2398"/>
                </a:lnTo>
                <a:lnTo>
                  <a:pt x="13945" y="2414"/>
                </a:lnTo>
                <a:lnTo>
                  <a:pt x="14620" y="2782"/>
                </a:lnTo>
                <a:lnTo>
                  <a:pt x="15859" y="2878"/>
                </a:lnTo>
                <a:lnTo>
                  <a:pt x="16556" y="2606"/>
                </a:lnTo>
                <a:lnTo>
                  <a:pt x="16793" y="3182"/>
                </a:lnTo>
                <a:lnTo>
                  <a:pt x="17149" y="3821"/>
                </a:lnTo>
                <a:lnTo>
                  <a:pt x="17090" y="4461"/>
                </a:lnTo>
                <a:lnTo>
                  <a:pt x="17209" y="4972"/>
                </a:lnTo>
                <a:lnTo>
                  <a:pt x="17505" y="5548"/>
                </a:lnTo>
                <a:lnTo>
                  <a:pt x="17862" y="5676"/>
                </a:lnTo>
                <a:lnTo>
                  <a:pt x="18277" y="5420"/>
                </a:lnTo>
                <a:lnTo>
                  <a:pt x="18692" y="5740"/>
                </a:lnTo>
                <a:lnTo>
                  <a:pt x="19226" y="5868"/>
                </a:lnTo>
                <a:lnTo>
                  <a:pt x="19642" y="6187"/>
                </a:lnTo>
                <a:lnTo>
                  <a:pt x="20235" y="6507"/>
                </a:lnTo>
                <a:lnTo>
                  <a:pt x="20769" y="6571"/>
                </a:lnTo>
                <a:lnTo>
                  <a:pt x="21185" y="7147"/>
                </a:lnTo>
                <a:lnTo>
                  <a:pt x="21244" y="7978"/>
                </a:lnTo>
                <a:lnTo>
                  <a:pt x="21541" y="8490"/>
                </a:lnTo>
                <a:lnTo>
                  <a:pt x="21600" y="9001"/>
                </a:lnTo>
                <a:lnTo>
                  <a:pt x="21303" y="9513"/>
                </a:lnTo>
                <a:lnTo>
                  <a:pt x="20947" y="10152"/>
                </a:lnTo>
                <a:lnTo>
                  <a:pt x="20947" y="11304"/>
                </a:lnTo>
                <a:lnTo>
                  <a:pt x="21125" y="11879"/>
                </a:lnTo>
                <a:lnTo>
                  <a:pt x="21066" y="12263"/>
                </a:lnTo>
                <a:lnTo>
                  <a:pt x="20591" y="11943"/>
                </a:lnTo>
                <a:lnTo>
                  <a:pt x="20257" y="12215"/>
                </a:lnTo>
                <a:lnTo>
                  <a:pt x="19701" y="12519"/>
                </a:lnTo>
                <a:lnTo>
                  <a:pt x="19464" y="13158"/>
                </a:lnTo>
                <a:lnTo>
                  <a:pt x="19642" y="13734"/>
                </a:lnTo>
                <a:lnTo>
                  <a:pt x="18930" y="14373"/>
                </a:lnTo>
                <a:lnTo>
                  <a:pt x="19345" y="14693"/>
                </a:lnTo>
                <a:lnTo>
                  <a:pt x="19820" y="15205"/>
                </a:lnTo>
                <a:lnTo>
                  <a:pt x="19404" y="15780"/>
                </a:lnTo>
                <a:lnTo>
                  <a:pt x="18989" y="16548"/>
                </a:lnTo>
                <a:lnTo>
                  <a:pt x="18514" y="17187"/>
                </a:lnTo>
                <a:lnTo>
                  <a:pt x="18752" y="17891"/>
                </a:lnTo>
                <a:lnTo>
                  <a:pt x="18336" y="18466"/>
                </a:lnTo>
                <a:lnTo>
                  <a:pt x="18574" y="18914"/>
                </a:lnTo>
                <a:lnTo>
                  <a:pt x="18218" y="19426"/>
                </a:lnTo>
                <a:lnTo>
                  <a:pt x="17684" y="19937"/>
                </a:lnTo>
                <a:lnTo>
                  <a:pt x="17684" y="20577"/>
                </a:lnTo>
                <a:lnTo>
                  <a:pt x="17387" y="20833"/>
                </a:lnTo>
                <a:lnTo>
                  <a:pt x="16971" y="21304"/>
                </a:lnTo>
                <a:lnTo>
                  <a:pt x="15874" y="21544"/>
                </a:lnTo>
                <a:lnTo>
                  <a:pt x="15251" y="21600"/>
                </a:lnTo>
                <a:lnTo>
                  <a:pt x="14783" y="21064"/>
                </a:lnTo>
                <a:lnTo>
                  <a:pt x="14064" y="21024"/>
                </a:lnTo>
                <a:lnTo>
                  <a:pt x="13530" y="21344"/>
                </a:lnTo>
                <a:lnTo>
                  <a:pt x="12936" y="21088"/>
                </a:lnTo>
                <a:lnTo>
                  <a:pt x="12343" y="20769"/>
                </a:lnTo>
                <a:lnTo>
                  <a:pt x="11927" y="20001"/>
                </a:lnTo>
                <a:lnTo>
                  <a:pt x="11453" y="19554"/>
                </a:lnTo>
                <a:lnTo>
                  <a:pt x="10837" y="19154"/>
                </a:lnTo>
                <a:lnTo>
                  <a:pt x="10266" y="19426"/>
                </a:lnTo>
                <a:lnTo>
                  <a:pt x="9376" y="19234"/>
                </a:lnTo>
                <a:lnTo>
                  <a:pt x="8782" y="19362"/>
                </a:lnTo>
                <a:lnTo>
                  <a:pt x="7833" y="19106"/>
                </a:lnTo>
                <a:lnTo>
                  <a:pt x="7180" y="18786"/>
                </a:lnTo>
                <a:lnTo>
                  <a:pt x="6461" y="18195"/>
                </a:lnTo>
                <a:lnTo>
                  <a:pt x="5400" y="17571"/>
                </a:lnTo>
                <a:lnTo>
                  <a:pt x="4925" y="17003"/>
                </a:lnTo>
                <a:lnTo>
                  <a:pt x="4332" y="17059"/>
                </a:lnTo>
                <a:lnTo>
                  <a:pt x="3620" y="17315"/>
                </a:lnTo>
                <a:lnTo>
                  <a:pt x="2789" y="16356"/>
                </a:lnTo>
                <a:lnTo>
                  <a:pt x="2077" y="16356"/>
                </a:lnTo>
                <a:lnTo>
                  <a:pt x="1602" y="15524"/>
                </a:lnTo>
                <a:lnTo>
                  <a:pt x="1424" y="14885"/>
                </a:lnTo>
                <a:lnTo>
                  <a:pt x="2077" y="14365"/>
                </a:lnTo>
                <a:lnTo>
                  <a:pt x="2314" y="13094"/>
                </a:lnTo>
                <a:lnTo>
                  <a:pt x="1780" y="12327"/>
                </a:lnTo>
                <a:lnTo>
                  <a:pt x="1187" y="12199"/>
                </a:lnTo>
                <a:lnTo>
                  <a:pt x="593" y="11623"/>
                </a:lnTo>
                <a:lnTo>
                  <a:pt x="415" y="11048"/>
                </a:lnTo>
                <a:lnTo>
                  <a:pt x="890" y="10472"/>
                </a:lnTo>
                <a:lnTo>
                  <a:pt x="890" y="9513"/>
                </a:lnTo>
                <a:lnTo>
                  <a:pt x="712" y="8809"/>
                </a:lnTo>
                <a:lnTo>
                  <a:pt x="890" y="8042"/>
                </a:lnTo>
                <a:lnTo>
                  <a:pt x="1662" y="7466"/>
                </a:lnTo>
                <a:lnTo>
                  <a:pt x="831" y="6571"/>
                </a:lnTo>
                <a:lnTo>
                  <a:pt x="356" y="6635"/>
                </a:lnTo>
                <a:lnTo>
                  <a:pt x="0" y="6379"/>
                </a:lnTo>
                <a:lnTo>
                  <a:pt x="178" y="5548"/>
                </a:lnTo>
                <a:lnTo>
                  <a:pt x="593" y="4844"/>
                </a:lnTo>
                <a:lnTo>
                  <a:pt x="334" y="4021"/>
                </a:lnTo>
                <a:close/>
              </a:path>
            </a:pathLst>
          </a:custGeom>
          <a:solidFill>
            <a:srgbClr val="F7A600"/>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a:pPr>
            <a:endParaRPr/>
          </a:p>
        </p:txBody>
      </p:sp>
      <p:sp>
        <p:nvSpPr>
          <p:cNvPr id="21" name="Freeform 7"/>
          <p:cNvSpPr/>
          <p:nvPr userDrawn="1"/>
        </p:nvSpPr>
        <p:spPr>
          <a:xfrm>
            <a:off x="5169496" y="637754"/>
            <a:ext cx="1869825" cy="2065116"/>
          </a:xfrm>
          <a:custGeom>
            <a:avLst/>
            <a:gdLst/>
            <a:ahLst/>
            <a:cxnLst>
              <a:cxn ang="0">
                <a:pos x="wd2" y="hd2"/>
              </a:cxn>
              <a:cxn ang="5400000">
                <a:pos x="wd2" y="hd2"/>
              </a:cxn>
              <a:cxn ang="10800000">
                <a:pos x="wd2" y="hd2"/>
              </a:cxn>
              <a:cxn ang="16200000">
                <a:pos x="wd2" y="hd2"/>
              </a:cxn>
            </a:cxnLst>
            <a:rect l="0" t="0" r="r" b="b"/>
            <a:pathLst>
              <a:path w="21600" h="21600" extrusionOk="0">
                <a:moveTo>
                  <a:pt x="19789" y="136"/>
                </a:moveTo>
                <a:lnTo>
                  <a:pt x="19212" y="0"/>
                </a:lnTo>
                <a:lnTo>
                  <a:pt x="18628" y="285"/>
                </a:lnTo>
                <a:lnTo>
                  <a:pt x="17938" y="854"/>
                </a:lnTo>
                <a:lnTo>
                  <a:pt x="17514" y="1423"/>
                </a:lnTo>
                <a:lnTo>
                  <a:pt x="16930" y="1897"/>
                </a:lnTo>
                <a:lnTo>
                  <a:pt x="16664" y="2418"/>
                </a:lnTo>
                <a:lnTo>
                  <a:pt x="16293" y="2750"/>
                </a:lnTo>
                <a:lnTo>
                  <a:pt x="15762" y="2940"/>
                </a:lnTo>
                <a:lnTo>
                  <a:pt x="15178" y="3225"/>
                </a:lnTo>
                <a:lnTo>
                  <a:pt x="14542" y="3414"/>
                </a:lnTo>
                <a:lnTo>
                  <a:pt x="13799" y="3509"/>
                </a:lnTo>
                <a:lnTo>
                  <a:pt x="13321" y="3509"/>
                </a:lnTo>
                <a:lnTo>
                  <a:pt x="12631" y="3888"/>
                </a:lnTo>
                <a:lnTo>
                  <a:pt x="11782" y="4031"/>
                </a:lnTo>
                <a:lnTo>
                  <a:pt x="10880" y="4126"/>
                </a:lnTo>
                <a:lnTo>
                  <a:pt x="10190" y="4410"/>
                </a:lnTo>
                <a:lnTo>
                  <a:pt x="9500" y="4363"/>
                </a:lnTo>
                <a:lnTo>
                  <a:pt x="8704" y="4552"/>
                </a:lnTo>
                <a:lnTo>
                  <a:pt x="7908" y="4884"/>
                </a:lnTo>
                <a:lnTo>
                  <a:pt x="7218" y="5121"/>
                </a:lnTo>
                <a:lnTo>
                  <a:pt x="6422" y="5406"/>
                </a:lnTo>
                <a:lnTo>
                  <a:pt x="5891" y="5501"/>
                </a:lnTo>
                <a:lnTo>
                  <a:pt x="5254" y="5880"/>
                </a:lnTo>
                <a:lnTo>
                  <a:pt x="4883" y="6354"/>
                </a:lnTo>
                <a:lnTo>
                  <a:pt x="4776" y="6971"/>
                </a:lnTo>
                <a:lnTo>
                  <a:pt x="4405" y="7492"/>
                </a:lnTo>
                <a:lnTo>
                  <a:pt x="3980" y="7919"/>
                </a:lnTo>
                <a:lnTo>
                  <a:pt x="3980" y="8441"/>
                </a:lnTo>
                <a:lnTo>
                  <a:pt x="3503" y="8962"/>
                </a:lnTo>
                <a:lnTo>
                  <a:pt x="3662" y="9389"/>
                </a:lnTo>
                <a:lnTo>
                  <a:pt x="3662" y="9674"/>
                </a:lnTo>
                <a:lnTo>
                  <a:pt x="3874" y="10053"/>
                </a:lnTo>
                <a:lnTo>
                  <a:pt x="3980" y="10432"/>
                </a:lnTo>
                <a:lnTo>
                  <a:pt x="4033" y="10907"/>
                </a:lnTo>
                <a:lnTo>
                  <a:pt x="4299" y="11428"/>
                </a:lnTo>
                <a:lnTo>
                  <a:pt x="4033" y="11713"/>
                </a:lnTo>
                <a:lnTo>
                  <a:pt x="3715" y="11571"/>
                </a:lnTo>
                <a:lnTo>
                  <a:pt x="3662" y="11191"/>
                </a:lnTo>
                <a:lnTo>
                  <a:pt x="3343" y="10812"/>
                </a:lnTo>
                <a:lnTo>
                  <a:pt x="3078" y="10338"/>
                </a:lnTo>
                <a:lnTo>
                  <a:pt x="3078" y="9863"/>
                </a:lnTo>
                <a:lnTo>
                  <a:pt x="2600" y="9769"/>
                </a:lnTo>
                <a:lnTo>
                  <a:pt x="2123" y="9437"/>
                </a:lnTo>
                <a:lnTo>
                  <a:pt x="1486" y="9057"/>
                </a:lnTo>
                <a:lnTo>
                  <a:pt x="1008" y="9721"/>
                </a:lnTo>
                <a:lnTo>
                  <a:pt x="1114" y="10670"/>
                </a:lnTo>
                <a:lnTo>
                  <a:pt x="1433" y="11049"/>
                </a:lnTo>
                <a:lnTo>
                  <a:pt x="1433" y="11760"/>
                </a:lnTo>
                <a:lnTo>
                  <a:pt x="1645" y="12282"/>
                </a:lnTo>
                <a:lnTo>
                  <a:pt x="1765" y="12910"/>
                </a:lnTo>
                <a:lnTo>
                  <a:pt x="2229" y="13989"/>
                </a:lnTo>
                <a:lnTo>
                  <a:pt x="2335" y="14605"/>
                </a:lnTo>
                <a:lnTo>
                  <a:pt x="1957" y="15216"/>
                </a:lnTo>
                <a:lnTo>
                  <a:pt x="1957" y="16099"/>
                </a:lnTo>
                <a:lnTo>
                  <a:pt x="1539" y="16787"/>
                </a:lnTo>
                <a:lnTo>
                  <a:pt x="955" y="17356"/>
                </a:lnTo>
                <a:lnTo>
                  <a:pt x="199" y="17522"/>
                </a:lnTo>
                <a:lnTo>
                  <a:pt x="0" y="18939"/>
                </a:lnTo>
                <a:lnTo>
                  <a:pt x="584" y="19537"/>
                </a:lnTo>
                <a:lnTo>
                  <a:pt x="1857" y="20438"/>
                </a:lnTo>
                <a:lnTo>
                  <a:pt x="3722" y="21600"/>
                </a:lnTo>
                <a:lnTo>
                  <a:pt x="4033" y="21102"/>
                </a:lnTo>
                <a:lnTo>
                  <a:pt x="4989" y="21150"/>
                </a:lnTo>
                <a:lnTo>
                  <a:pt x="5360" y="20628"/>
                </a:lnTo>
                <a:lnTo>
                  <a:pt x="5294" y="20005"/>
                </a:lnTo>
                <a:lnTo>
                  <a:pt x="5838" y="19585"/>
                </a:lnTo>
                <a:lnTo>
                  <a:pt x="6077" y="18939"/>
                </a:lnTo>
                <a:lnTo>
                  <a:pt x="6687" y="18921"/>
                </a:lnTo>
                <a:lnTo>
                  <a:pt x="7218" y="19110"/>
                </a:lnTo>
                <a:lnTo>
                  <a:pt x="7855" y="18968"/>
                </a:lnTo>
                <a:lnTo>
                  <a:pt x="8491" y="18541"/>
                </a:lnTo>
                <a:lnTo>
                  <a:pt x="8969" y="18162"/>
                </a:lnTo>
                <a:lnTo>
                  <a:pt x="9394" y="17830"/>
                </a:lnTo>
                <a:lnTo>
                  <a:pt x="10084" y="17593"/>
                </a:lnTo>
                <a:lnTo>
                  <a:pt x="10780" y="17166"/>
                </a:lnTo>
                <a:lnTo>
                  <a:pt x="11251" y="17308"/>
                </a:lnTo>
                <a:lnTo>
                  <a:pt x="11623" y="17640"/>
                </a:lnTo>
                <a:lnTo>
                  <a:pt x="12206" y="17403"/>
                </a:lnTo>
                <a:lnTo>
                  <a:pt x="12631" y="17166"/>
                </a:lnTo>
                <a:lnTo>
                  <a:pt x="13374" y="16218"/>
                </a:lnTo>
                <a:lnTo>
                  <a:pt x="13799" y="15981"/>
                </a:lnTo>
                <a:lnTo>
                  <a:pt x="14329" y="16218"/>
                </a:lnTo>
                <a:lnTo>
                  <a:pt x="14488" y="16739"/>
                </a:lnTo>
                <a:lnTo>
                  <a:pt x="14966" y="16882"/>
                </a:lnTo>
                <a:lnTo>
                  <a:pt x="15709" y="16834"/>
                </a:lnTo>
                <a:lnTo>
                  <a:pt x="16399" y="16692"/>
                </a:lnTo>
                <a:lnTo>
                  <a:pt x="17049" y="16455"/>
                </a:lnTo>
                <a:lnTo>
                  <a:pt x="17460" y="15933"/>
                </a:lnTo>
                <a:lnTo>
                  <a:pt x="17938" y="15364"/>
                </a:lnTo>
                <a:lnTo>
                  <a:pt x="18681" y="14843"/>
                </a:lnTo>
                <a:lnTo>
                  <a:pt x="19318" y="14321"/>
                </a:lnTo>
                <a:lnTo>
                  <a:pt x="19789" y="13971"/>
                </a:lnTo>
                <a:lnTo>
                  <a:pt x="19636" y="13705"/>
                </a:lnTo>
                <a:lnTo>
                  <a:pt x="19212" y="13325"/>
                </a:lnTo>
                <a:lnTo>
                  <a:pt x="18734" y="13135"/>
                </a:lnTo>
                <a:lnTo>
                  <a:pt x="18363" y="12851"/>
                </a:lnTo>
                <a:lnTo>
                  <a:pt x="18044" y="12614"/>
                </a:lnTo>
                <a:lnTo>
                  <a:pt x="18044" y="12234"/>
                </a:lnTo>
                <a:lnTo>
                  <a:pt x="18734" y="11997"/>
                </a:lnTo>
                <a:lnTo>
                  <a:pt x="19371" y="11950"/>
                </a:lnTo>
                <a:lnTo>
                  <a:pt x="19902" y="11808"/>
                </a:lnTo>
                <a:lnTo>
                  <a:pt x="20114" y="11239"/>
                </a:lnTo>
                <a:lnTo>
                  <a:pt x="20379" y="10782"/>
                </a:lnTo>
                <a:lnTo>
                  <a:pt x="20273" y="10480"/>
                </a:lnTo>
                <a:lnTo>
                  <a:pt x="20857" y="10243"/>
                </a:lnTo>
                <a:lnTo>
                  <a:pt x="21109" y="10154"/>
                </a:lnTo>
                <a:lnTo>
                  <a:pt x="21235" y="9863"/>
                </a:lnTo>
                <a:lnTo>
                  <a:pt x="21248" y="9300"/>
                </a:lnTo>
                <a:lnTo>
                  <a:pt x="21547" y="8962"/>
                </a:lnTo>
                <a:lnTo>
                  <a:pt x="21547" y="8441"/>
                </a:lnTo>
                <a:lnTo>
                  <a:pt x="21122" y="7872"/>
                </a:lnTo>
                <a:lnTo>
                  <a:pt x="21388" y="7492"/>
                </a:lnTo>
                <a:lnTo>
                  <a:pt x="21600" y="7160"/>
                </a:lnTo>
                <a:lnTo>
                  <a:pt x="21374" y="6971"/>
                </a:lnTo>
                <a:lnTo>
                  <a:pt x="21175" y="6508"/>
                </a:lnTo>
                <a:lnTo>
                  <a:pt x="20757" y="6165"/>
                </a:lnTo>
                <a:lnTo>
                  <a:pt x="20578" y="5720"/>
                </a:lnTo>
                <a:lnTo>
                  <a:pt x="20578" y="5080"/>
                </a:lnTo>
                <a:lnTo>
                  <a:pt x="20499" y="4641"/>
                </a:lnTo>
                <a:lnTo>
                  <a:pt x="20200" y="4286"/>
                </a:lnTo>
                <a:lnTo>
                  <a:pt x="20121" y="3841"/>
                </a:lnTo>
                <a:lnTo>
                  <a:pt x="20492" y="3574"/>
                </a:lnTo>
                <a:lnTo>
                  <a:pt x="20811" y="3248"/>
                </a:lnTo>
                <a:lnTo>
                  <a:pt x="20817" y="2294"/>
                </a:lnTo>
                <a:lnTo>
                  <a:pt x="20870" y="1174"/>
                </a:lnTo>
                <a:lnTo>
                  <a:pt x="20320" y="528"/>
                </a:lnTo>
                <a:lnTo>
                  <a:pt x="20333" y="18"/>
                </a:lnTo>
                <a:lnTo>
                  <a:pt x="19789" y="136"/>
                </a:lnTo>
                <a:close/>
              </a:path>
            </a:pathLst>
          </a:custGeom>
          <a:solidFill>
            <a:srgbClr val="F7A600"/>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a:pPr>
            <a:endParaRPr/>
          </a:p>
        </p:txBody>
      </p:sp>
      <p:sp>
        <p:nvSpPr>
          <p:cNvPr id="22" name="Freeform 9"/>
          <p:cNvSpPr/>
          <p:nvPr userDrawn="1"/>
        </p:nvSpPr>
        <p:spPr>
          <a:xfrm>
            <a:off x="6282321" y="1581386"/>
            <a:ext cx="2189498" cy="2723277"/>
          </a:xfrm>
          <a:custGeom>
            <a:avLst/>
            <a:gdLst/>
            <a:ahLst/>
            <a:cxnLst>
              <a:cxn ang="0">
                <a:pos x="wd2" y="hd2"/>
              </a:cxn>
              <a:cxn ang="5400000">
                <a:pos x="wd2" y="hd2"/>
              </a:cxn>
              <a:cxn ang="10800000">
                <a:pos x="wd2" y="hd2"/>
              </a:cxn>
              <a:cxn ang="16200000">
                <a:pos x="wd2" y="hd2"/>
              </a:cxn>
            </a:cxnLst>
            <a:rect l="0" t="0" r="r" b="b"/>
            <a:pathLst>
              <a:path w="21600" h="21600" extrusionOk="0">
                <a:moveTo>
                  <a:pt x="958" y="7696"/>
                </a:moveTo>
                <a:lnTo>
                  <a:pt x="646" y="7103"/>
                </a:lnTo>
                <a:lnTo>
                  <a:pt x="1326" y="6595"/>
                </a:lnTo>
                <a:lnTo>
                  <a:pt x="1054" y="6038"/>
                </a:lnTo>
                <a:lnTo>
                  <a:pt x="833" y="5728"/>
                </a:lnTo>
                <a:lnTo>
                  <a:pt x="1094" y="5611"/>
                </a:lnTo>
                <a:lnTo>
                  <a:pt x="1156" y="5274"/>
                </a:lnTo>
                <a:lnTo>
                  <a:pt x="1377" y="5207"/>
                </a:lnTo>
                <a:lnTo>
                  <a:pt x="1785" y="5315"/>
                </a:lnTo>
                <a:lnTo>
                  <a:pt x="2556" y="5270"/>
                </a:lnTo>
                <a:lnTo>
                  <a:pt x="3048" y="5166"/>
                </a:lnTo>
                <a:lnTo>
                  <a:pt x="3592" y="4991"/>
                </a:lnTo>
                <a:lnTo>
                  <a:pt x="4306" y="4178"/>
                </a:lnTo>
                <a:lnTo>
                  <a:pt x="4947" y="3778"/>
                </a:lnTo>
                <a:lnTo>
                  <a:pt x="5916" y="3100"/>
                </a:lnTo>
                <a:lnTo>
                  <a:pt x="5768" y="2916"/>
                </a:lnTo>
                <a:lnTo>
                  <a:pt x="5423" y="2628"/>
                </a:lnTo>
                <a:lnTo>
                  <a:pt x="5020" y="2480"/>
                </a:lnTo>
                <a:lnTo>
                  <a:pt x="4420" y="2080"/>
                </a:lnTo>
                <a:lnTo>
                  <a:pt x="4437" y="1806"/>
                </a:lnTo>
                <a:lnTo>
                  <a:pt x="5003" y="1617"/>
                </a:lnTo>
                <a:lnTo>
                  <a:pt x="5564" y="1568"/>
                </a:lnTo>
                <a:lnTo>
                  <a:pt x="6006" y="1469"/>
                </a:lnTo>
                <a:lnTo>
                  <a:pt x="6193" y="1051"/>
                </a:lnTo>
                <a:lnTo>
                  <a:pt x="6414" y="687"/>
                </a:lnTo>
                <a:lnTo>
                  <a:pt x="6329" y="472"/>
                </a:lnTo>
                <a:lnTo>
                  <a:pt x="6754" y="301"/>
                </a:lnTo>
                <a:lnTo>
                  <a:pt x="7043" y="216"/>
                </a:lnTo>
                <a:lnTo>
                  <a:pt x="7145" y="0"/>
                </a:lnTo>
                <a:lnTo>
                  <a:pt x="7434" y="310"/>
                </a:lnTo>
                <a:lnTo>
                  <a:pt x="7740" y="863"/>
                </a:lnTo>
                <a:lnTo>
                  <a:pt x="8125" y="1146"/>
                </a:lnTo>
                <a:lnTo>
                  <a:pt x="8505" y="1105"/>
                </a:lnTo>
                <a:lnTo>
                  <a:pt x="8873" y="1011"/>
                </a:lnTo>
                <a:lnTo>
                  <a:pt x="9236" y="984"/>
                </a:lnTo>
                <a:lnTo>
                  <a:pt x="9610" y="1002"/>
                </a:lnTo>
                <a:lnTo>
                  <a:pt x="9933" y="1325"/>
                </a:lnTo>
                <a:lnTo>
                  <a:pt x="10120" y="1806"/>
                </a:lnTo>
                <a:lnTo>
                  <a:pt x="9797" y="2228"/>
                </a:lnTo>
                <a:lnTo>
                  <a:pt x="9689" y="2655"/>
                </a:lnTo>
                <a:lnTo>
                  <a:pt x="9933" y="2803"/>
                </a:lnTo>
                <a:lnTo>
                  <a:pt x="10307" y="2763"/>
                </a:lnTo>
                <a:lnTo>
                  <a:pt x="10953" y="3266"/>
                </a:lnTo>
                <a:lnTo>
                  <a:pt x="10352" y="3585"/>
                </a:lnTo>
                <a:lnTo>
                  <a:pt x="10222" y="4030"/>
                </a:lnTo>
                <a:lnTo>
                  <a:pt x="10358" y="4412"/>
                </a:lnTo>
                <a:lnTo>
                  <a:pt x="10358" y="4973"/>
                </a:lnTo>
                <a:lnTo>
                  <a:pt x="9995" y="5274"/>
                </a:lnTo>
                <a:lnTo>
                  <a:pt x="10137" y="5598"/>
                </a:lnTo>
                <a:lnTo>
                  <a:pt x="10562" y="5935"/>
                </a:lnTo>
                <a:lnTo>
                  <a:pt x="11015" y="5998"/>
                </a:lnTo>
                <a:lnTo>
                  <a:pt x="11440" y="6420"/>
                </a:lnTo>
                <a:lnTo>
                  <a:pt x="11259" y="7148"/>
                </a:lnTo>
                <a:lnTo>
                  <a:pt x="10766" y="7431"/>
                </a:lnTo>
                <a:lnTo>
                  <a:pt x="10896" y="7803"/>
                </a:lnTo>
                <a:lnTo>
                  <a:pt x="11253" y="8262"/>
                </a:lnTo>
                <a:lnTo>
                  <a:pt x="11820" y="8262"/>
                </a:lnTo>
                <a:lnTo>
                  <a:pt x="12432" y="8801"/>
                </a:lnTo>
                <a:lnTo>
                  <a:pt x="12953" y="8671"/>
                </a:lnTo>
                <a:lnTo>
                  <a:pt x="13429" y="8630"/>
                </a:lnTo>
                <a:lnTo>
                  <a:pt x="13786" y="8927"/>
                </a:lnTo>
                <a:lnTo>
                  <a:pt x="14659" y="9326"/>
                </a:lnTo>
                <a:lnTo>
                  <a:pt x="15169" y="9636"/>
                </a:lnTo>
                <a:lnTo>
                  <a:pt x="15713" y="9825"/>
                </a:lnTo>
                <a:lnTo>
                  <a:pt x="16393" y="9951"/>
                </a:lnTo>
                <a:lnTo>
                  <a:pt x="16869" y="9893"/>
                </a:lnTo>
                <a:lnTo>
                  <a:pt x="17515" y="9978"/>
                </a:lnTo>
                <a:lnTo>
                  <a:pt x="17968" y="9843"/>
                </a:lnTo>
                <a:lnTo>
                  <a:pt x="18450" y="10072"/>
                </a:lnTo>
                <a:lnTo>
                  <a:pt x="18801" y="10328"/>
                </a:lnTo>
                <a:lnTo>
                  <a:pt x="19112" y="10742"/>
                </a:lnTo>
                <a:lnTo>
                  <a:pt x="19554" y="10930"/>
                </a:lnTo>
                <a:lnTo>
                  <a:pt x="20025" y="11056"/>
                </a:lnTo>
                <a:lnTo>
                  <a:pt x="20416" y="10894"/>
                </a:lnTo>
                <a:lnTo>
                  <a:pt x="20977" y="10917"/>
                </a:lnTo>
                <a:lnTo>
                  <a:pt x="21334" y="11227"/>
                </a:lnTo>
                <a:lnTo>
                  <a:pt x="21555" y="11645"/>
                </a:lnTo>
                <a:lnTo>
                  <a:pt x="21600" y="12004"/>
                </a:lnTo>
                <a:lnTo>
                  <a:pt x="21011" y="12327"/>
                </a:lnTo>
                <a:lnTo>
                  <a:pt x="20512" y="12543"/>
                </a:lnTo>
                <a:lnTo>
                  <a:pt x="20693" y="12902"/>
                </a:lnTo>
                <a:lnTo>
                  <a:pt x="20557" y="13262"/>
                </a:lnTo>
                <a:lnTo>
                  <a:pt x="20132" y="13334"/>
                </a:lnTo>
                <a:lnTo>
                  <a:pt x="19560" y="13226"/>
                </a:lnTo>
                <a:lnTo>
                  <a:pt x="19243" y="13442"/>
                </a:lnTo>
                <a:lnTo>
                  <a:pt x="19243" y="13693"/>
                </a:lnTo>
                <a:lnTo>
                  <a:pt x="19197" y="14017"/>
                </a:lnTo>
                <a:lnTo>
                  <a:pt x="19560" y="14304"/>
                </a:lnTo>
                <a:lnTo>
                  <a:pt x="19560" y="14556"/>
                </a:lnTo>
                <a:lnTo>
                  <a:pt x="19333" y="15023"/>
                </a:lnTo>
                <a:lnTo>
                  <a:pt x="18880" y="15310"/>
                </a:lnTo>
                <a:lnTo>
                  <a:pt x="18563" y="15418"/>
                </a:lnTo>
                <a:lnTo>
                  <a:pt x="18155" y="15239"/>
                </a:lnTo>
                <a:lnTo>
                  <a:pt x="17792" y="15418"/>
                </a:lnTo>
                <a:lnTo>
                  <a:pt x="17520" y="15706"/>
                </a:lnTo>
                <a:lnTo>
                  <a:pt x="17430" y="16029"/>
                </a:lnTo>
                <a:lnTo>
                  <a:pt x="17294" y="16425"/>
                </a:lnTo>
                <a:lnTo>
                  <a:pt x="16976" y="16676"/>
                </a:lnTo>
                <a:lnTo>
                  <a:pt x="16976" y="17036"/>
                </a:lnTo>
                <a:lnTo>
                  <a:pt x="16795" y="17215"/>
                </a:lnTo>
                <a:lnTo>
                  <a:pt x="17067" y="17503"/>
                </a:lnTo>
                <a:lnTo>
                  <a:pt x="16976" y="18006"/>
                </a:lnTo>
                <a:lnTo>
                  <a:pt x="17022" y="18473"/>
                </a:lnTo>
                <a:lnTo>
                  <a:pt x="16619" y="18577"/>
                </a:lnTo>
                <a:lnTo>
                  <a:pt x="16206" y="18797"/>
                </a:lnTo>
                <a:lnTo>
                  <a:pt x="15798" y="19120"/>
                </a:lnTo>
                <a:lnTo>
                  <a:pt x="15344" y="19300"/>
                </a:lnTo>
                <a:lnTo>
                  <a:pt x="15027" y="19587"/>
                </a:lnTo>
                <a:lnTo>
                  <a:pt x="15344" y="19983"/>
                </a:lnTo>
                <a:lnTo>
                  <a:pt x="15526" y="20234"/>
                </a:lnTo>
                <a:lnTo>
                  <a:pt x="15571" y="20522"/>
                </a:lnTo>
                <a:lnTo>
                  <a:pt x="15526" y="20989"/>
                </a:lnTo>
                <a:lnTo>
                  <a:pt x="15208" y="21205"/>
                </a:lnTo>
                <a:lnTo>
                  <a:pt x="14891" y="21456"/>
                </a:lnTo>
                <a:lnTo>
                  <a:pt x="14392" y="21384"/>
                </a:lnTo>
                <a:lnTo>
                  <a:pt x="14075" y="21600"/>
                </a:lnTo>
                <a:lnTo>
                  <a:pt x="13667" y="21420"/>
                </a:lnTo>
                <a:lnTo>
                  <a:pt x="13486" y="21312"/>
                </a:lnTo>
                <a:lnTo>
                  <a:pt x="13305" y="21061"/>
                </a:lnTo>
                <a:lnTo>
                  <a:pt x="12987" y="20773"/>
                </a:lnTo>
                <a:lnTo>
                  <a:pt x="13033" y="20198"/>
                </a:lnTo>
                <a:lnTo>
                  <a:pt x="12987" y="19659"/>
                </a:lnTo>
                <a:lnTo>
                  <a:pt x="12761" y="18833"/>
                </a:lnTo>
                <a:lnTo>
                  <a:pt x="11990" y="18904"/>
                </a:lnTo>
                <a:lnTo>
                  <a:pt x="11718" y="18653"/>
                </a:lnTo>
                <a:lnTo>
                  <a:pt x="11582" y="18258"/>
                </a:lnTo>
                <a:lnTo>
                  <a:pt x="11809" y="17826"/>
                </a:lnTo>
                <a:lnTo>
                  <a:pt x="11763" y="17364"/>
                </a:lnTo>
                <a:lnTo>
                  <a:pt x="11310" y="17179"/>
                </a:lnTo>
                <a:lnTo>
                  <a:pt x="11038" y="16928"/>
                </a:lnTo>
                <a:lnTo>
                  <a:pt x="10585" y="16856"/>
                </a:lnTo>
                <a:lnTo>
                  <a:pt x="10262" y="16829"/>
                </a:lnTo>
                <a:lnTo>
                  <a:pt x="9814" y="16856"/>
                </a:lnTo>
                <a:lnTo>
                  <a:pt x="9497" y="17072"/>
                </a:lnTo>
                <a:lnTo>
                  <a:pt x="9270" y="17359"/>
                </a:lnTo>
                <a:lnTo>
                  <a:pt x="8681" y="17647"/>
                </a:lnTo>
                <a:lnTo>
                  <a:pt x="8092" y="17647"/>
                </a:lnTo>
                <a:lnTo>
                  <a:pt x="7638" y="17539"/>
                </a:lnTo>
                <a:lnTo>
                  <a:pt x="7140" y="17539"/>
                </a:lnTo>
                <a:lnTo>
                  <a:pt x="6958" y="17287"/>
                </a:lnTo>
                <a:lnTo>
                  <a:pt x="6686" y="17143"/>
                </a:lnTo>
                <a:lnTo>
                  <a:pt x="6505" y="16856"/>
                </a:lnTo>
                <a:lnTo>
                  <a:pt x="5961" y="16856"/>
                </a:lnTo>
                <a:lnTo>
                  <a:pt x="5598" y="16712"/>
                </a:lnTo>
                <a:lnTo>
                  <a:pt x="5825" y="16497"/>
                </a:lnTo>
                <a:lnTo>
                  <a:pt x="5740" y="16290"/>
                </a:lnTo>
                <a:lnTo>
                  <a:pt x="5236" y="15957"/>
                </a:lnTo>
                <a:lnTo>
                  <a:pt x="4737" y="15742"/>
                </a:lnTo>
                <a:lnTo>
                  <a:pt x="4329" y="15742"/>
                </a:lnTo>
                <a:lnTo>
                  <a:pt x="3966" y="15921"/>
                </a:lnTo>
                <a:lnTo>
                  <a:pt x="3859" y="15715"/>
                </a:lnTo>
                <a:lnTo>
                  <a:pt x="3961" y="15324"/>
                </a:lnTo>
                <a:lnTo>
                  <a:pt x="3507" y="15041"/>
                </a:lnTo>
                <a:lnTo>
                  <a:pt x="2861" y="14965"/>
                </a:lnTo>
                <a:lnTo>
                  <a:pt x="2363" y="14951"/>
                </a:lnTo>
                <a:lnTo>
                  <a:pt x="2057" y="14785"/>
                </a:lnTo>
                <a:lnTo>
                  <a:pt x="2193" y="14394"/>
                </a:lnTo>
                <a:lnTo>
                  <a:pt x="2029" y="14156"/>
                </a:lnTo>
                <a:lnTo>
                  <a:pt x="1649" y="14044"/>
                </a:lnTo>
                <a:lnTo>
                  <a:pt x="1230" y="13707"/>
                </a:lnTo>
                <a:lnTo>
                  <a:pt x="1043" y="13302"/>
                </a:lnTo>
                <a:lnTo>
                  <a:pt x="561" y="13100"/>
                </a:lnTo>
                <a:lnTo>
                  <a:pt x="374" y="12844"/>
                </a:lnTo>
                <a:lnTo>
                  <a:pt x="408" y="12444"/>
                </a:lnTo>
                <a:lnTo>
                  <a:pt x="544" y="12089"/>
                </a:lnTo>
                <a:lnTo>
                  <a:pt x="544" y="10701"/>
                </a:lnTo>
                <a:lnTo>
                  <a:pt x="357" y="10297"/>
                </a:lnTo>
                <a:lnTo>
                  <a:pt x="408" y="9636"/>
                </a:lnTo>
                <a:lnTo>
                  <a:pt x="51" y="9183"/>
                </a:lnTo>
                <a:lnTo>
                  <a:pt x="0" y="8841"/>
                </a:lnTo>
                <a:lnTo>
                  <a:pt x="91" y="8239"/>
                </a:lnTo>
                <a:lnTo>
                  <a:pt x="465" y="7817"/>
                </a:lnTo>
                <a:lnTo>
                  <a:pt x="958" y="7696"/>
                </a:lnTo>
                <a:close/>
              </a:path>
            </a:pathLst>
          </a:custGeom>
          <a:solidFill>
            <a:srgbClr val="312B7A"/>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b="1">
                <a:latin typeface="Arial"/>
                <a:ea typeface="Arial"/>
                <a:cs typeface="Arial"/>
                <a:sym typeface="Arial"/>
              </a:defRPr>
            </a:pPr>
            <a:endParaRPr/>
          </a:p>
        </p:txBody>
      </p:sp>
      <p:sp>
        <p:nvSpPr>
          <p:cNvPr id="23" name="Freeform 10"/>
          <p:cNvSpPr/>
          <p:nvPr userDrawn="1"/>
        </p:nvSpPr>
        <p:spPr>
          <a:xfrm>
            <a:off x="8542410" y="756699"/>
            <a:ext cx="2429395" cy="1367306"/>
          </a:xfrm>
          <a:custGeom>
            <a:avLst/>
            <a:gdLst/>
            <a:ahLst/>
            <a:cxnLst>
              <a:cxn ang="0">
                <a:pos x="wd2" y="hd2"/>
              </a:cxn>
              <a:cxn ang="5400000">
                <a:pos x="wd2" y="hd2"/>
              </a:cxn>
              <a:cxn ang="10800000">
                <a:pos x="wd2" y="hd2"/>
              </a:cxn>
              <a:cxn ang="16200000">
                <a:pos x="wd2" y="hd2"/>
              </a:cxn>
            </a:cxnLst>
            <a:rect l="0" t="0" r="r" b="b"/>
            <a:pathLst>
              <a:path w="21600" h="21600" extrusionOk="0">
                <a:moveTo>
                  <a:pt x="21401" y="1296"/>
                </a:moveTo>
                <a:lnTo>
                  <a:pt x="21043" y="1287"/>
                </a:lnTo>
                <a:lnTo>
                  <a:pt x="20717" y="1717"/>
                </a:lnTo>
                <a:lnTo>
                  <a:pt x="19654" y="1645"/>
                </a:lnTo>
                <a:lnTo>
                  <a:pt x="19164" y="1788"/>
                </a:lnTo>
                <a:lnTo>
                  <a:pt x="18306" y="1931"/>
                </a:lnTo>
                <a:lnTo>
                  <a:pt x="16468" y="1931"/>
                </a:lnTo>
                <a:lnTo>
                  <a:pt x="15814" y="2217"/>
                </a:lnTo>
                <a:lnTo>
                  <a:pt x="14344" y="2003"/>
                </a:lnTo>
                <a:lnTo>
                  <a:pt x="13363" y="2003"/>
                </a:lnTo>
                <a:lnTo>
                  <a:pt x="12832" y="1931"/>
                </a:lnTo>
                <a:lnTo>
                  <a:pt x="12260" y="1788"/>
                </a:lnTo>
                <a:lnTo>
                  <a:pt x="11689" y="1430"/>
                </a:lnTo>
                <a:lnTo>
                  <a:pt x="10626" y="1717"/>
                </a:lnTo>
                <a:lnTo>
                  <a:pt x="10095" y="1287"/>
                </a:lnTo>
                <a:lnTo>
                  <a:pt x="9483" y="1216"/>
                </a:lnTo>
                <a:lnTo>
                  <a:pt x="8911" y="858"/>
                </a:lnTo>
                <a:lnTo>
                  <a:pt x="8257" y="1001"/>
                </a:lnTo>
                <a:lnTo>
                  <a:pt x="7195" y="1144"/>
                </a:lnTo>
                <a:lnTo>
                  <a:pt x="6169" y="760"/>
                </a:lnTo>
                <a:lnTo>
                  <a:pt x="5438" y="572"/>
                </a:lnTo>
                <a:lnTo>
                  <a:pt x="4621" y="286"/>
                </a:lnTo>
                <a:lnTo>
                  <a:pt x="3968" y="0"/>
                </a:lnTo>
                <a:lnTo>
                  <a:pt x="3682" y="215"/>
                </a:lnTo>
                <a:lnTo>
                  <a:pt x="3477" y="644"/>
                </a:lnTo>
                <a:lnTo>
                  <a:pt x="3232" y="787"/>
                </a:lnTo>
                <a:lnTo>
                  <a:pt x="3069" y="1430"/>
                </a:lnTo>
                <a:lnTo>
                  <a:pt x="2742" y="1931"/>
                </a:lnTo>
                <a:lnTo>
                  <a:pt x="2211" y="1931"/>
                </a:lnTo>
                <a:lnTo>
                  <a:pt x="1884" y="2360"/>
                </a:lnTo>
                <a:lnTo>
                  <a:pt x="1476" y="2861"/>
                </a:lnTo>
                <a:lnTo>
                  <a:pt x="970" y="3558"/>
                </a:lnTo>
                <a:lnTo>
                  <a:pt x="1180" y="4166"/>
                </a:lnTo>
                <a:lnTo>
                  <a:pt x="771" y="4497"/>
                </a:lnTo>
                <a:lnTo>
                  <a:pt x="674" y="5051"/>
                </a:lnTo>
                <a:lnTo>
                  <a:pt x="694" y="5865"/>
                </a:lnTo>
                <a:lnTo>
                  <a:pt x="771" y="6848"/>
                </a:lnTo>
                <a:lnTo>
                  <a:pt x="1782" y="8002"/>
                </a:lnTo>
                <a:lnTo>
                  <a:pt x="2242" y="8002"/>
                </a:lnTo>
                <a:lnTo>
                  <a:pt x="2395" y="8762"/>
                </a:lnTo>
                <a:lnTo>
                  <a:pt x="2252" y="10076"/>
                </a:lnTo>
                <a:lnTo>
                  <a:pt x="1808" y="10907"/>
                </a:lnTo>
                <a:lnTo>
                  <a:pt x="1215" y="11390"/>
                </a:lnTo>
                <a:lnTo>
                  <a:pt x="689" y="12052"/>
                </a:lnTo>
                <a:lnTo>
                  <a:pt x="368" y="12704"/>
                </a:lnTo>
                <a:lnTo>
                  <a:pt x="357" y="13473"/>
                </a:lnTo>
                <a:lnTo>
                  <a:pt x="0" y="14072"/>
                </a:lnTo>
                <a:lnTo>
                  <a:pt x="204" y="14796"/>
                </a:lnTo>
                <a:lnTo>
                  <a:pt x="414" y="15440"/>
                </a:lnTo>
                <a:lnTo>
                  <a:pt x="357" y="16111"/>
                </a:lnTo>
                <a:lnTo>
                  <a:pt x="449" y="16772"/>
                </a:lnTo>
                <a:lnTo>
                  <a:pt x="649" y="17371"/>
                </a:lnTo>
                <a:lnTo>
                  <a:pt x="924" y="17505"/>
                </a:lnTo>
                <a:lnTo>
                  <a:pt x="1195" y="17228"/>
                </a:lnTo>
                <a:lnTo>
                  <a:pt x="1440" y="17577"/>
                </a:lnTo>
                <a:lnTo>
                  <a:pt x="1843" y="17738"/>
                </a:lnTo>
                <a:lnTo>
                  <a:pt x="1854" y="17720"/>
                </a:lnTo>
                <a:lnTo>
                  <a:pt x="2145" y="18086"/>
                </a:lnTo>
                <a:lnTo>
                  <a:pt x="2533" y="18444"/>
                </a:lnTo>
                <a:lnTo>
                  <a:pt x="2911" y="18516"/>
                </a:lnTo>
                <a:lnTo>
                  <a:pt x="3186" y="19186"/>
                </a:lnTo>
                <a:lnTo>
                  <a:pt x="3222" y="20053"/>
                </a:lnTo>
                <a:lnTo>
                  <a:pt x="3416" y="20617"/>
                </a:lnTo>
                <a:lnTo>
                  <a:pt x="3493" y="21198"/>
                </a:lnTo>
                <a:lnTo>
                  <a:pt x="3820" y="21448"/>
                </a:lnTo>
                <a:lnTo>
                  <a:pt x="4131" y="21099"/>
                </a:lnTo>
                <a:lnTo>
                  <a:pt x="4213" y="20554"/>
                </a:lnTo>
                <a:lnTo>
                  <a:pt x="4499" y="20527"/>
                </a:lnTo>
                <a:lnTo>
                  <a:pt x="4744" y="21028"/>
                </a:lnTo>
                <a:lnTo>
                  <a:pt x="4785" y="21385"/>
                </a:lnTo>
                <a:lnTo>
                  <a:pt x="5316" y="21457"/>
                </a:lnTo>
                <a:lnTo>
                  <a:pt x="5765" y="21385"/>
                </a:lnTo>
                <a:lnTo>
                  <a:pt x="6541" y="21600"/>
                </a:lnTo>
                <a:lnTo>
                  <a:pt x="7113" y="21242"/>
                </a:lnTo>
                <a:lnTo>
                  <a:pt x="7277" y="20670"/>
                </a:lnTo>
                <a:lnTo>
                  <a:pt x="7481" y="20170"/>
                </a:lnTo>
                <a:lnTo>
                  <a:pt x="7930" y="19955"/>
                </a:lnTo>
                <a:lnTo>
                  <a:pt x="8339" y="20026"/>
                </a:lnTo>
                <a:lnTo>
                  <a:pt x="8911" y="19812"/>
                </a:lnTo>
                <a:lnTo>
                  <a:pt x="9197" y="19383"/>
                </a:lnTo>
                <a:lnTo>
                  <a:pt x="9401" y="18954"/>
                </a:lnTo>
                <a:lnTo>
                  <a:pt x="9769" y="19025"/>
                </a:lnTo>
                <a:lnTo>
                  <a:pt x="10218" y="19097"/>
                </a:lnTo>
                <a:lnTo>
                  <a:pt x="10708" y="18238"/>
                </a:lnTo>
                <a:lnTo>
                  <a:pt x="10999" y="18149"/>
                </a:lnTo>
                <a:lnTo>
                  <a:pt x="11449" y="18417"/>
                </a:lnTo>
                <a:lnTo>
                  <a:pt x="11729" y="18095"/>
                </a:lnTo>
                <a:lnTo>
                  <a:pt x="12204" y="17076"/>
                </a:lnTo>
                <a:lnTo>
                  <a:pt x="12628" y="17237"/>
                </a:lnTo>
                <a:lnTo>
                  <a:pt x="13200" y="17023"/>
                </a:lnTo>
                <a:lnTo>
                  <a:pt x="13609" y="16593"/>
                </a:lnTo>
                <a:lnTo>
                  <a:pt x="14140" y="16379"/>
                </a:lnTo>
                <a:lnTo>
                  <a:pt x="14711" y="16093"/>
                </a:lnTo>
                <a:lnTo>
                  <a:pt x="15283" y="16093"/>
                </a:lnTo>
                <a:lnTo>
                  <a:pt x="15774" y="16164"/>
                </a:lnTo>
                <a:lnTo>
                  <a:pt x="16223" y="16093"/>
                </a:lnTo>
                <a:lnTo>
                  <a:pt x="16631" y="15592"/>
                </a:lnTo>
                <a:lnTo>
                  <a:pt x="17163" y="15521"/>
                </a:lnTo>
                <a:lnTo>
                  <a:pt x="17653" y="15306"/>
                </a:lnTo>
                <a:lnTo>
                  <a:pt x="18184" y="14591"/>
                </a:lnTo>
                <a:lnTo>
                  <a:pt x="18429" y="14090"/>
                </a:lnTo>
                <a:lnTo>
                  <a:pt x="18878" y="13589"/>
                </a:lnTo>
                <a:lnTo>
                  <a:pt x="19123" y="12946"/>
                </a:lnTo>
                <a:lnTo>
                  <a:pt x="19654" y="12731"/>
                </a:lnTo>
                <a:lnTo>
                  <a:pt x="20104" y="12016"/>
                </a:lnTo>
                <a:lnTo>
                  <a:pt x="20717" y="11587"/>
                </a:lnTo>
                <a:lnTo>
                  <a:pt x="21003" y="10943"/>
                </a:lnTo>
                <a:lnTo>
                  <a:pt x="21329" y="10442"/>
                </a:lnTo>
                <a:lnTo>
                  <a:pt x="21401" y="9584"/>
                </a:lnTo>
                <a:lnTo>
                  <a:pt x="21329" y="8797"/>
                </a:lnTo>
                <a:lnTo>
                  <a:pt x="21166" y="8154"/>
                </a:lnTo>
                <a:lnTo>
                  <a:pt x="21043" y="7653"/>
                </a:lnTo>
                <a:lnTo>
                  <a:pt x="20880" y="7295"/>
                </a:lnTo>
                <a:lnTo>
                  <a:pt x="20349" y="6643"/>
                </a:lnTo>
                <a:lnTo>
                  <a:pt x="20349" y="6079"/>
                </a:lnTo>
                <a:lnTo>
                  <a:pt x="20267" y="5221"/>
                </a:lnTo>
                <a:lnTo>
                  <a:pt x="19736" y="4935"/>
                </a:lnTo>
                <a:lnTo>
                  <a:pt x="19818" y="4148"/>
                </a:lnTo>
                <a:lnTo>
                  <a:pt x="19900" y="3585"/>
                </a:lnTo>
                <a:lnTo>
                  <a:pt x="21554" y="2092"/>
                </a:lnTo>
                <a:lnTo>
                  <a:pt x="21600" y="1681"/>
                </a:lnTo>
                <a:lnTo>
                  <a:pt x="21401" y="1296"/>
                </a:lnTo>
                <a:close/>
              </a:path>
            </a:pathLst>
          </a:custGeom>
          <a:solidFill>
            <a:srgbClr val="D5D5D5"/>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a:pPr>
            <a:endParaRPr/>
          </a:p>
        </p:txBody>
      </p:sp>
      <p:sp>
        <p:nvSpPr>
          <p:cNvPr id="24" name="Freeform 11"/>
          <p:cNvSpPr/>
          <p:nvPr userDrawn="1"/>
        </p:nvSpPr>
        <p:spPr>
          <a:xfrm>
            <a:off x="8632514" y="1776229"/>
            <a:ext cx="2542456" cy="2604900"/>
          </a:xfrm>
          <a:custGeom>
            <a:avLst/>
            <a:gdLst/>
            <a:ahLst/>
            <a:cxnLst>
              <a:cxn ang="0">
                <a:pos x="wd2" y="hd2"/>
              </a:cxn>
              <a:cxn ang="5400000">
                <a:pos x="wd2" y="hd2"/>
              </a:cxn>
              <a:cxn ang="10800000">
                <a:pos x="wd2" y="hd2"/>
              </a:cxn>
              <a:cxn ang="16200000">
                <a:pos x="wd2" y="hd2"/>
              </a:cxn>
            </a:cxnLst>
            <a:rect l="0" t="0" r="r" b="b"/>
            <a:pathLst>
              <a:path w="21600" h="21600" extrusionOk="0">
                <a:moveTo>
                  <a:pt x="0" y="9501"/>
                </a:moveTo>
                <a:lnTo>
                  <a:pt x="0" y="9140"/>
                </a:lnTo>
                <a:lnTo>
                  <a:pt x="336" y="8853"/>
                </a:lnTo>
                <a:lnTo>
                  <a:pt x="585" y="8520"/>
                </a:lnTo>
                <a:lnTo>
                  <a:pt x="429" y="8252"/>
                </a:lnTo>
                <a:lnTo>
                  <a:pt x="702" y="7937"/>
                </a:lnTo>
                <a:lnTo>
                  <a:pt x="546" y="7505"/>
                </a:lnTo>
                <a:lnTo>
                  <a:pt x="868" y="7125"/>
                </a:lnTo>
                <a:lnTo>
                  <a:pt x="1116" y="6697"/>
                </a:lnTo>
                <a:lnTo>
                  <a:pt x="1394" y="6359"/>
                </a:lnTo>
                <a:lnTo>
                  <a:pt x="1111" y="6068"/>
                </a:lnTo>
                <a:lnTo>
                  <a:pt x="833" y="5857"/>
                </a:lnTo>
                <a:lnTo>
                  <a:pt x="1277" y="5490"/>
                </a:lnTo>
                <a:lnTo>
                  <a:pt x="1175" y="5152"/>
                </a:lnTo>
                <a:lnTo>
                  <a:pt x="1316" y="4767"/>
                </a:lnTo>
                <a:lnTo>
                  <a:pt x="1696" y="4589"/>
                </a:lnTo>
                <a:lnTo>
                  <a:pt x="1906" y="4443"/>
                </a:lnTo>
                <a:lnTo>
                  <a:pt x="2222" y="4612"/>
                </a:lnTo>
                <a:lnTo>
                  <a:pt x="2266" y="4405"/>
                </a:lnTo>
                <a:lnTo>
                  <a:pt x="2149" y="4077"/>
                </a:lnTo>
                <a:lnTo>
                  <a:pt x="2140" y="3372"/>
                </a:lnTo>
                <a:lnTo>
                  <a:pt x="2588" y="2686"/>
                </a:lnTo>
                <a:lnTo>
                  <a:pt x="2910" y="2799"/>
                </a:lnTo>
                <a:lnTo>
                  <a:pt x="3202" y="2640"/>
                </a:lnTo>
                <a:lnTo>
                  <a:pt x="3265" y="2348"/>
                </a:lnTo>
                <a:lnTo>
                  <a:pt x="3543" y="2330"/>
                </a:lnTo>
                <a:lnTo>
                  <a:pt x="3772" y="2574"/>
                </a:lnTo>
                <a:lnTo>
                  <a:pt x="3816" y="2780"/>
                </a:lnTo>
                <a:lnTo>
                  <a:pt x="4357" y="2813"/>
                </a:lnTo>
                <a:lnTo>
                  <a:pt x="4815" y="2780"/>
                </a:lnTo>
                <a:lnTo>
                  <a:pt x="5497" y="2898"/>
                </a:lnTo>
                <a:lnTo>
                  <a:pt x="6029" y="2710"/>
                </a:lnTo>
                <a:lnTo>
                  <a:pt x="6190" y="2400"/>
                </a:lnTo>
                <a:lnTo>
                  <a:pt x="6394" y="2132"/>
                </a:lnTo>
                <a:lnTo>
                  <a:pt x="6799" y="2048"/>
                </a:lnTo>
                <a:lnTo>
                  <a:pt x="7213" y="2052"/>
                </a:lnTo>
                <a:lnTo>
                  <a:pt x="7739" y="1968"/>
                </a:lnTo>
                <a:lnTo>
                  <a:pt x="8046" y="1700"/>
                </a:lnTo>
                <a:lnTo>
                  <a:pt x="8217" y="1503"/>
                </a:lnTo>
                <a:lnTo>
                  <a:pt x="8997" y="1573"/>
                </a:lnTo>
                <a:lnTo>
                  <a:pt x="9474" y="1132"/>
                </a:lnTo>
                <a:lnTo>
                  <a:pt x="9752" y="1076"/>
                </a:lnTo>
                <a:lnTo>
                  <a:pt x="10176" y="1216"/>
                </a:lnTo>
                <a:lnTo>
                  <a:pt x="10454" y="1038"/>
                </a:lnTo>
                <a:lnTo>
                  <a:pt x="10897" y="517"/>
                </a:lnTo>
                <a:lnTo>
                  <a:pt x="11302" y="587"/>
                </a:lnTo>
                <a:lnTo>
                  <a:pt x="11848" y="488"/>
                </a:lnTo>
                <a:lnTo>
                  <a:pt x="12238" y="258"/>
                </a:lnTo>
                <a:lnTo>
                  <a:pt x="12813" y="136"/>
                </a:lnTo>
                <a:lnTo>
                  <a:pt x="13281" y="5"/>
                </a:lnTo>
                <a:lnTo>
                  <a:pt x="13490" y="0"/>
                </a:lnTo>
                <a:lnTo>
                  <a:pt x="13334" y="338"/>
                </a:lnTo>
                <a:lnTo>
                  <a:pt x="13490" y="639"/>
                </a:lnTo>
                <a:lnTo>
                  <a:pt x="13568" y="977"/>
                </a:lnTo>
                <a:lnTo>
                  <a:pt x="13685" y="1277"/>
                </a:lnTo>
                <a:lnTo>
                  <a:pt x="13529" y="1616"/>
                </a:lnTo>
                <a:lnTo>
                  <a:pt x="13412" y="1954"/>
                </a:lnTo>
                <a:lnTo>
                  <a:pt x="13685" y="2292"/>
                </a:lnTo>
                <a:lnTo>
                  <a:pt x="13880" y="2555"/>
                </a:lnTo>
                <a:lnTo>
                  <a:pt x="13646" y="2780"/>
                </a:lnTo>
                <a:lnTo>
                  <a:pt x="14036" y="3156"/>
                </a:lnTo>
                <a:lnTo>
                  <a:pt x="14270" y="2968"/>
                </a:lnTo>
                <a:lnTo>
                  <a:pt x="14465" y="3344"/>
                </a:lnTo>
                <a:lnTo>
                  <a:pt x="14816" y="3607"/>
                </a:lnTo>
                <a:lnTo>
                  <a:pt x="14777" y="3945"/>
                </a:lnTo>
                <a:lnTo>
                  <a:pt x="15245" y="4208"/>
                </a:lnTo>
                <a:lnTo>
                  <a:pt x="15557" y="4546"/>
                </a:lnTo>
                <a:lnTo>
                  <a:pt x="15440" y="4885"/>
                </a:lnTo>
                <a:lnTo>
                  <a:pt x="15518" y="5223"/>
                </a:lnTo>
                <a:lnTo>
                  <a:pt x="15869" y="5486"/>
                </a:lnTo>
                <a:lnTo>
                  <a:pt x="16083" y="5293"/>
                </a:lnTo>
                <a:lnTo>
                  <a:pt x="16414" y="5148"/>
                </a:lnTo>
                <a:lnTo>
                  <a:pt x="16946" y="5152"/>
                </a:lnTo>
                <a:lnTo>
                  <a:pt x="17233" y="5998"/>
                </a:lnTo>
                <a:lnTo>
                  <a:pt x="17545" y="5899"/>
                </a:lnTo>
                <a:lnTo>
                  <a:pt x="17857" y="6049"/>
                </a:lnTo>
                <a:lnTo>
                  <a:pt x="17974" y="6387"/>
                </a:lnTo>
                <a:lnTo>
                  <a:pt x="17896" y="6763"/>
                </a:lnTo>
                <a:lnTo>
                  <a:pt x="17779" y="7177"/>
                </a:lnTo>
                <a:lnTo>
                  <a:pt x="17818" y="7440"/>
                </a:lnTo>
                <a:lnTo>
                  <a:pt x="17808" y="7684"/>
                </a:lnTo>
                <a:lnTo>
                  <a:pt x="18286" y="8041"/>
                </a:lnTo>
                <a:lnTo>
                  <a:pt x="18422" y="8276"/>
                </a:lnTo>
                <a:lnTo>
                  <a:pt x="18296" y="8445"/>
                </a:lnTo>
                <a:lnTo>
                  <a:pt x="18422" y="8698"/>
                </a:lnTo>
                <a:lnTo>
                  <a:pt x="18403" y="9168"/>
                </a:lnTo>
                <a:lnTo>
                  <a:pt x="18637" y="9356"/>
                </a:lnTo>
                <a:lnTo>
                  <a:pt x="18871" y="9656"/>
                </a:lnTo>
                <a:lnTo>
                  <a:pt x="19222" y="9506"/>
                </a:lnTo>
                <a:lnTo>
                  <a:pt x="19612" y="9619"/>
                </a:lnTo>
                <a:lnTo>
                  <a:pt x="20040" y="9732"/>
                </a:lnTo>
                <a:lnTo>
                  <a:pt x="20430" y="9619"/>
                </a:lnTo>
                <a:lnTo>
                  <a:pt x="20742" y="9619"/>
                </a:lnTo>
                <a:lnTo>
                  <a:pt x="20976" y="9919"/>
                </a:lnTo>
                <a:lnTo>
                  <a:pt x="21288" y="10107"/>
                </a:lnTo>
                <a:lnTo>
                  <a:pt x="21600" y="10182"/>
                </a:lnTo>
                <a:lnTo>
                  <a:pt x="21405" y="10408"/>
                </a:lnTo>
                <a:lnTo>
                  <a:pt x="21444" y="10746"/>
                </a:lnTo>
                <a:lnTo>
                  <a:pt x="21171" y="11084"/>
                </a:lnTo>
                <a:lnTo>
                  <a:pt x="21054" y="11422"/>
                </a:lnTo>
                <a:lnTo>
                  <a:pt x="20703" y="11836"/>
                </a:lnTo>
                <a:lnTo>
                  <a:pt x="20547" y="12183"/>
                </a:lnTo>
                <a:lnTo>
                  <a:pt x="19962" y="12211"/>
                </a:lnTo>
                <a:lnTo>
                  <a:pt x="19690" y="12023"/>
                </a:lnTo>
                <a:lnTo>
                  <a:pt x="19417" y="11911"/>
                </a:lnTo>
                <a:lnTo>
                  <a:pt x="19183" y="12099"/>
                </a:lnTo>
                <a:lnTo>
                  <a:pt x="19066" y="12437"/>
                </a:lnTo>
                <a:lnTo>
                  <a:pt x="18676" y="12625"/>
                </a:lnTo>
                <a:lnTo>
                  <a:pt x="18364" y="12399"/>
                </a:lnTo>
                <a:lnTo>
                  <a:pt x="17974" y="12662"/>
                </a:lnTo>
                <a:lnTo>
                  <a:pt x="17584" y="12775"/>
                </a:lnTo>
                <a:lnTo>
                  <a:pt x="16882" y="12737"/>
                </a:lnTo>
                <a:lnTo>
                  <a:pt x="16297" y="12737"/>
                </a:lnTo>
                <a:lnTo>
                  <a:pt x="15635" y="12888"/>
                </a:lnTo>
                <a:lnTo>
                  <a:pt x="15206" y="13000"/>
                </a:lnTo>
                <a:lnTo>
                  <a:pt x="14933" y="13024"/>
                </a:lnTo>
                <a:lnTo>
                  <a:pt x="14738" y="13376"/>
                </a:lnTo>
                <a:lnTo>
                  <a:pt x="14660" y="13789"/>
                </a:lnTo>
                <a:lnTo>
                  <a:pt x="14621" y="14278"/>
                </a:lnTo>
                <a:lnTo>
                  <a:pt x="14777" y="14729"/>
                </a:lnTo>
                <a:lnTo>
                  <a:pt x="14699" y="14992"/>
                </a:lnTo>
                <a:lnTo>
                  <a:pt x="14465" y="15255"/>
                </a:lnTo>
                <a:lnTo>
                  <a:pt x="14582" y="15743"/>
                </a:lnTo>
                <a:lnTo>
                  <a:pt x="14153" y="16119"/>
                </a:lnTo>
                <a:lnTo>
                  <a:pt x="13841" y="16194"/>
                </a:lnTo>
                <a:lnTo>
                  <a:pt x="13490" y="16044"/>
                </a:lnTo>
                <a:lnTo>
                  <a:pt x="13217" y="16194"/>
                </a:lnTo>
                <a:lnTo>
                  <a:pt x="13100" y="16495"/>
                </a:lnTo>
                <a:lnTo>
                  <a:pt x="13607" y="16870"/>
                </a:lnTo>
                <a:lnTo>
                  <a:pt x="14036" y="16908"/>
                </a:lnTo>
                <a:lnTo>
                  <a:pt x="14426" y="17133"/>
                </a:lnTo>
                <a:lnTo>
                  <a:pt x="14543" y="17547"/>
                </a:lnTo>
                <a:lnTo>
                  <a:pt x="14348" y="17998"/>
                </a:lnTo>
                <a:lnTo>
                  <a:pt x="14114" y="18298"/>
                </a:lnTo>
                <a:lnTo>
                  <a:pt x="14192" y="18674"/>
                </a:lnTo>
                <a:lnTo>
                  <a:pt x="14270" y="19087"/>
                </a:lnTo>
                <a:lnTo>
                  <a:pt x="14270" y="19726"/>
                </a:lnTo>
                <a:lnTo>
                  <a:pt x="14114" y="20214"/>
                </a:lnTo>
                <a:lnTo>
                  <a:pt x="14075" y="20928"/>
                </a:lnTo>
                <a:lnTo>
                  <a:pt x="14114" y="21342"/>
                </a:lnTo>
                <a:lnTo>
                  <a:pt x="13802" y="21379"/>
                </a:lnTo>
                <a:lnTo>
                  <a:pt x="13495" y="21318"/>
                </a:lnTo>
                <a:lnTo>
                  <a:pt x="13178" y="21154"/>
                </a:lnTo>
                <a:lnTo>
                  <a:pt x="12710" y="21342"/>
                </a:lnTo>
                <a:lnTo>
                  <a:pt x="12340" y="21600"/>
                </a:lnTo>
                <a:lnTo>
                  <a:pt x="11697" y="21304"/>
                </a:lnTo>
                <a:lnTo>
                  <a:pt x="11229" y="21154"/>
                </a:lnTo>
                <a:lnTo>
                  <a:pt x="10800" y="21116"/>
                </a:lnTo>
                <a:lnTo>
                  <a:pt x="10449" y="20853"/>
                </a:lnTo>
                <a:lnTo>
                  <a:pt x="10371" y="20327"/>
                </a:lnTo>
                <a:lnTo>
                  <a:pt x="10137" y="19951"/>
                </a:lnTo>
                <a:lnTo>
                  <a:pt x="9786" y="20440"/>
                </a:lnTo>
                <a:lnTo>
                  <a:pt x="9357" y="20553"/>
                </a:lnTo>
                <a:lnTo>
                  <a:pt x="9045" y="20252"/>
                </a:lnTo>
                <a:lnTo>
                  <a:pt x="8812" y="20402"/>
                </a:lnTo>
                <a:lnTo>
                  <a:pt x="8539" y="20365"/>
                </a:lnTo>
                <a:lnTo>
                  <a:pt x="8149" y="20327"/>
                </a:lnTo>
                <a:lnTo>
                  <a:pt x="7798" y="19989"/>
                </a:lnTo>
                <a:lnTo>
                  <a:pt x="7408" y="19726"/>
                </a:lnTo>
                <a:lnTo>
                  <a:pt x="7135" y="19388"/>
                </a:lnTo>
                <a:lnTo>
                  <a:pt x="6784" y="18937"/>
                </a:lnTo>
                <a:lnTo>
                  <a:pt x="6589" y="18524"/>
                </a:lnTo>
                <a:lnTo>
                  <a:pt x="6823" y="18223"/>
                </a:lnTo>
                <a:lnTo>
                  <a:pt x="7096" y="17885"/>
                </a:lnTo>
                <a:lnTo>
                  <a:pt x="7159" y="17382"/>
                </a:lnTo>
                <a:lnTo>
                  <a:pt x="6667" y="17321"/>
                </a:lnTo>
                <a:lnTo>
                  <a:pt x="6589" y="16870"/>
                </a:lnTo>
                <a:lnTo>
                  <a:pt x="6394" y="16344"/>
                </a:lnTo>
                <a:lnTo>
                  <a:pt x="6438" y="15978"/>
                </a:lnTo>
                <a:lnTo>
                  <a:pt x="6745" y="15894"/>
                </a:lnTo>
                <a:lnTo>
                  <a:pt x="7213" y="16006"/>
                </a:lnTo>
                <a:lnTo>
                  <a:pt x="7564" y="15969"/>
                </a:lnTo>
                <a:lnTo>
                  <a:pt x="7759" y="15706"/>
                </a:lnTo>
                <a:lnTo>
                  <a:pt x="7447" y="15368"/>
                </a:lnTo>
                <a:lnTo>
                  <a:pt x="7306" y="14992"/>
                </a:lnTo>
                <a:lnTo>
                  <a:pt x="7369" y="14691"/>
                </a:lnTo>
                <a:lnTo>
                  <a:pt x="7525" y="14315"/>
                </a:lnTo>
                <a:lnTo>
                  <a:pt x="7213" y="14165"/>
                </a:lnTo>
                <a:lnTo>
                  <a:pt x="6940" y="13977"/>
                </a:lnTo>
                <a:lnTo>
                  <a:pt x="6433" y="13489"/>
                </a:lnTo>
                <a:lnTo>
                  <a:pt x="5887" y="13564"/>
                </a:lnTo>
                <a:lnTo>
                  <a:pt x="5575" y="13226"/>
                </a:lnTo>
                <a:lnTo>
                  <a:pt x="5497" y="12813"/>
                </a:lnTo>
                <a:lnTo>
                  <a:pt x="5497" y="12136"/>
                </a:lnTo>
                <a:lnTo>
                  <a:pt x="5147" y="11873"/>
                </a:lnTo>
                <a:lnTo>
                  <a:pt x="4835" y="11648"/>
                </a:lnTo>
                <a:lnTo>
                  <a:pt x="4484" y="11385"/>
                </a:lnTo>
                <a:lnTo>
                  <a:pt x="4445" y="11084"/>
                </a:lnTo>
                <a:lnTo>
                  <a:pt x="4289" y="10821"/>
                </a:lnTo>
                <a:lnTo>
                  <a:pt x="3899" y="10558"/>
                </a:lnTo>
                <a:lnTo>
                  <a:pt x="3548" y="10295"/>
                </a:lnTo>
                <a:lnTo>
                  <a:pt x="3275" y="10333"/>
                </a:lnTo>
                <a:lnTo>
                  <a:pt x="2846" y="10483"/>
                </a:lnTo>
                <a:lnTo>
                  <a:pt x="2495" y="10483"/>
                </a:lnTo>
                <a:lnTo>
                  <a:pt x="1949" y="10521"/>
                </a:lnTo>
                <a:lnTo>
                  <a:pt x="1443" y="10295"/>
                </a:lnTo>
                <a:lnTo>
                  <a:pt x="1053" y="10032"/>
                </a:lnTo>
                <a:lnTo>
                  <a:pt x="624" y="9844"/>
                </a:lnTo>
                <a:lnTo>
                  <a:pt x="234" y="9919"/>
                </a:lnTo>
                <a:lnTo>
                  <a:pt x="0" y="9501"/>
                </a:lnTo>
                <a:close/>
              </a:path>
            </a:pathLst>
          </a:custGeom>
          <a:solidFill>
            <a:srgbClr val="D5D5D5"/>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b="1">
                <a:latin typeface="Arial"/>
                <a:ea typeface="Arial"/>
                <a:cs typeface="Arial"/>
                <a:sym typeface="Arial"/>
              </a:defRPr>
            </a:pPr>
            <a:endParaRPr/>
          </a:p>
        </p:txBody>
      </p:sp>
      <p:sp>
        <p:nvSpPr>
          <p:cNvPr id="25" name="Freeform 12"/>
          <p:cNvSpPr/>
          <p:nvPr userDrawn="1"/>
        </p:nvSpPr>
        <p:spPr>
          <a:xfrm>
            <a:off x="10200457" y="815606"/>
            <a:ext cx="1553598" cy="2212380"/>
          </a:xfrm>
          <a:custGeom>
            <a:avLst/>
            <a:gdLst/>
            <a:ahLst/>
            <a:cxnLst>
              <a:cxn ang="0">
                <a:pos x="wd2" y="hd2"/>
              </a:cxn>
              <a:cxn ang="5400000">
                <a:pos x="wd2" y="hd2"/>
              </a:cxn>
              <a:cxn ang="10800000">
                <a:pos x="wd2" y="hd2"/>
              </a:cxn>
              <a:cxn ang="16200000">
                <a:pos x="wd2" y="hd2"/>
              </a:cxn>
            </a:cxnLst>
            <a:rect l="0" t="0" r="r" b="b"/>
            <a:pathLst>
              <a:path w="21600" h="21600" extrusionOk="0">
                <a:moveTo>
                  <a:pt x="13564" y="21379"/>
                </a:moveTo>
                <a:lnTo>
                  <a:pt x="13995" y="21600"/>
                </a:lnTo>
                <a:lnTo>
                  <a:pt x="14698" y="21157"/>
                </a:lnTo>
                <a:lnTo>
                  <a:pt x="15209" y="20538"/>
                </a:lnTo>
                <a:lnTo>
                  <a:pt x="15976" y="19697"/>
                </a:lnTo>
                <a:lnTo>
                  <a:pt x="16488" y="19298"/>
                </a:lnTo>
                <a:lnTo>
                  <a:pt x="17127" y="18767"/>
                </a:lnTo>
                <a:lnTo>
                  <a:pt x="18341" y="18590"/>
                </a:lnTo>
                <a:lnTo>
                  <a:pt x="19236" y="18148"/>
                </a:lnTo>
                <a:lnTo>
                  <a:pt x="20322" y="17793"/>
                </a:lnTo>
                <a:lnTo>
                  <a:pt x="20705" y="17484"/>
                </a:lnTo>
                <a:lnTo>
                  <a:pt x="21217" y="17085"/>
                </a:lnTo>
                <a:lnTo>
                  <a:pt x="21344" y="16554"/>
                </a:lnTo>
                <a:lnTo>
                  <a:pt x="21472" y="15934"/>
                </a:lnTo>
                <a:lnTo>
                  <a:pt x="21600" y="15359"/>
                </a:lnTo>
                <a:lnTo>
                  <a:pt x="21472" y="14828"/>
                </a:lnTo>
                <a:lnTo>
                  <a:pt x="21408" y="14164"/>
                </a:lnTo>
                <a:lnTo>
                  <a:pt x="20961" y="13987"/>
                </a:lnTo>
                <a:lnTo>
                  <a:pt x="20833" y="13500"/>
                </a:lnTo>
                <a:lnTo>
                  <a:pt x="21153" y="13013"/>
                </a:lnTo>
                <a:lnTo>
                  <a:pt x="21344" y="12659"/>
                </a:lnTo>
                <a:lnTo>
                  <a:pt x="20777" y="12310"/>
                </a:lnTo>
                <a:lnTo>
                  <a:pt x="20386" y="11995"/>
                </a:lnTo>
                <a:lnTo>
                  <a:pt x="20130" y="11597"/>
                </a:lnTo>
                <a:lnTo>
                  <a:pt x="19938" y="11021"/>
                </a:lnTo>
                <a:lnTo>
                  <a:pt x="19619" y="10623"/>
                </a:lnTo>
                <a:lnTo>
                  <a:pt x="18980" y="9561"/>
                </a:lnTo>
                <a:lnTo>
                  <a:pt x="18788" y="9030"/>
                </a:lnTo>
                <a:lnTo>
                  <a:pt x="18533" y="8675"/>
                </a:lnTo>
                <a:lnTo>
                  <a:pt x="18341" y="8011"/>
                </a:lnTo>
                <a:lnTo>
                  <a:pt x="18021" y="7613"/>
                </a:lnTo>
                <a:lnTo>
                  <a:pt x="17957" y="7170"/>
                </a:lnTo>
                <a:lnTo>
                  <a:pt x="17510" y="6639"/>
                </a:lnTo>
                <a:lnTo>
                  <a:pt x="17766" y="6108"/>
                </a:lnTo>
                <a:lnTo>
                  <a:pt x="17382" y="5533"/>
                </a:lnTo>
                <a:lnTo>
                  <a:pt x="17254" y="4957"/>
                </a:lnTo>
                <a:lnTo>
                  <a:pt x="16999" y="4426"/>
                </a:lnTo>
                <a:lnTo>
                  <a:pt x="17254" y="3851"/>
                </a:lnTo>
                <a:lnTo>
                  <a:pt x="17063" y="3364"/>
                </a:lnTo>
                <a:lnTo>
                  <a:pt x="17007" y="2711"/>
                </a:lnTo>
                <a:lnTo>
                  <a:pt x="16168" y="2080"/>
                </a:lnTo>
                <a:lnTo>
                  <a:pt x="15401" y="1328"/>
                </a:lnTo>
                <a:lnTo>
                  <a:pt x="14123" y="1107"/>
                </a:lnTo>
                <a:lnTo>
                  <a:pt x="13228" y="885"/>
                </a:lnTo>
                <a:lnTo>
                  <a:pt x="12525" y="177"/>
                </a:lnTo>
                <a:lnTo>
                  <a:pt x="11759" y="0"/>
                </a:lnTo>
                <a:lnTo>
                  <a:pt x="10800" y="133"/>
                </a:lnTo>
                <a:lnTo>
                  <a:pt x="10425" y="227"/>
                </a:lnTo>
                <a:lnTo>
                  <a:pt x="10696" y="476"/>
                </a:lnTo>
                <a:lnTo>
                  <a:pt x="10624" y="725"/>
                </a:lnTo>
                <a:lnTo>
                  <a:pt x="8028" y="1660"/>
                </a:lnTo>
                <a:lnTo>
                  <a:pt x="7788" y="2468"/>
                </a:lnTo>
                <a:lnTo>
                  <a:pt x="8635" y="2650"/>
                </a:lnTo>
                <a:lnTo>
                  <a:pt x="8747" y="3132"/>
                </a:lnTo>
                <a:lnTo>
                  <a:pt x="8771" y="3535"/>
                </a:lnTo>
                <a:lnTo>
                  <a:pt x="9618" y="3961"/>
                </a:lnTo>
                <a:lnTo>
                  <a:pt x="9873" y="4177"/>
                </a:lnTo>
                <a:lnTo>
                  <a:pt x="10289" y="4863"/>
                </a:lnTo>
                <a:lnTo>
                  <a:pt x="10401" y="5295"/>
                </a:lnTo>
                <a:lnTo>
                  <a:pt x="10305" y="5870"/>
                </a:lnTo>
                <a:lnTo>
                  <a:pt x="9786" y="6202"/>
                </a:lnTo>
                <a:lnTo>
                  <a:pt x="9346" y="6601"/>
                </a:lnTo>
                <a:lnTo>
                  <a:pt x="8396" y="6855"/>
                </a:lnTo>
                <a:lnTo>
                  <a:pt x="7677" y="7303"/>
                </a:lnTo>
                <a:lnTo>
                  <a:pt x="6830" y="7431"/>
                </a:lnTo>
                <a:lnTo>
                  <a:pt x="6478" y="7834"/>
                </a:lnTo>
                <a:lnTo>
                  <a:pt x="5751" y="8133"/>
                </a:lnTo>
                <a:lnTo>
                  <a:pt x="5352" y="8465"/>
                </a:lnTo>
                <a:lnTo>
                  <a:pt x="4537" y="8897"/>
                </a:lnTo>
                <a:lnTo>
                  <a:pt x="3810" y="9024"/>
                </a:lnTo>
                <a:lnTo>
                  <a:pt x="2924" y="9074"/>
                </a:lnTo>
                <a:lnTo>
                  <a:pt x="2301" y="9395"/>
                </a:lnTo>
                <a:lnTo>
                  <a:pt x="1470" y="9428"/>
                </a:lnTo>
                <a:lnTo>
                  <a:pt x="943" y="9378"/>
                </a:lnTo>
                <a:lnTo>
                  <a:pt x="248" y="9378"/>
                </a:lnTo>
                <a:lnTo>
                  <a:pt x="0" y="9771"/>
                </a:lnTo>
                <a:lnTo>
                  <a:pt x="248" y="10136"/>
                </a:lnTo>
                <a:lnTo>
                  <a:pt x="391" y="10551"/>
                </a:lnTo>
                <a:lnTo>
                  <a:pt x="559" y="10883"/>
                </a:lnTo>
                <a:lnTo>
                  <a:pt x="104" y="11685"/>
                </a:lnTo>
                <a:lnTo>
                  <a:pt x="895" y="12377"/>
                </a:lnTo>
                <a:lnTo>
                  <a:pt x="511" y="12659"/>
                </a:lnTo>
                <a:lnTo>
                  <a:pt x="1126" y="13107"/>
                </a:lnTo>
                <a:lnTo>
                  <a:pt x="1518" y="12891"/>
                </a:lnTo>
                <a:lnTo>
                  <a:pt x="1893" y="13356"/>
                </a:lnTo>
                <a:lnTo>
                  <a:pt x="2420" y="13611"/>
                </a:lnTo>
                <a:lnTo>
                  <a:pt x="2372" y="14037"/>
                </a:lnTo>
                <a:lnTo>
                  <a:pt x="3115" y="14341"/>
                </a:lnTo>
                <a:lnTo>
                  <a:pt x="3651" y="14723"/>
                </a:lnTo>
                <a:lnTo>
                  <a:pt x="3451" y="15149"/>
                </a:lnTo>
                <a:lnTo>
                  <a:pt x="3579" y="15547"/>
                </a:lnTo>
                <a:lnTo>
                  <a:pt x="4178" y="15846"/>
                </a:lnTo>
                <a:lnTo>
                  <a:pt x="4481" y="15619"/>
                </a:lnTo>
                <a:lnTo>
                  <a:pt x="5057" y="15453"/>
                </a:lnTo>
                <a:lnTo>
                  <a:pt x="5680" y="15791"/>
                </a:lnTo>
                <a:lnTo>
                  <a:pt x="5855" y="16377"/>
                </a:lnTo>
                <a:lnTo>
                  <a:pt x="6375" y="16427"/>
                </a:lnTo>
                <a:lnTo>
                  <a:pt x="6902" y="16333"/>
                </a:lnTo>
                <a:lnTo>
                  <a:pt x="7405" y="16510"/>
                </a:lnTo>
                <a:lnTo>
                  <a:pt x="7605" y="16892"/>
                </a:lnTo>
                <a:lnTo>
                  <a:pt x="7461" y="17378"/>
                </a:lnTo>
                <a:lnTo>
                  <a:pt x="7285" y="17838"/>
                </a:lnTo>
                <a:lnTo>
                  <a:pt x="7333" y="18125"/>
                </a:lnTo>
                <a:lnTo>
                  <a:pt x="7333" y="18452"/>
                </a:lnTo>
                <a:lnTo>
                  <a:pt x="8124" y="18856"/>
                </a:lnTo>
                <a:lnTo>
                  <a:pt x="8348" y="19149"/>
                </a:lnTo>
                <a:lnTo>
                  <a:pt x="8132" y="19332"/>
                </a:lnTo>
                <a:lnTo>
                  <a:pt x="8348" y="19636"/>
                </a:lnTo>
                <a:lnTo>
                  <a:pt x="8300" y="20184"/>
                </a:lnTo>
                <a:lnTo>
                  <a:pt x="8699" y="20433"/>
                </a:lnTo>
                <a:lnTo>
                  <a:pt x="9067" y="20765"/>
                </a:lnTo>
                <a:lnTo>
                  <a:pt x="9618" y="20576"/>
                </a:lnTo>
                <a:lnTo>
                  <a:pt x="11024" y="20859"/>
                </a:lnTo>
                <a:lnTo>
                  <a:pt x="11551" y="20731"/>
                </a:lnTo>
                <a:lnTo>
                  <a:pt x="12134" y="20715"/>
                </a:lnTo>
                <a:lnTo>
                  <a:pt x="12509" y="21047"/>
                </a:lnTo>
                <a:lnTo>
                  <a:pt x="13013" y="21296"/>
                </a:lnTo>
                <a:lnTo>
                  <a:pt x="13564" y="21379"/>
                </a:lnTo>
                <a:close/>
              </a:path>
            </a:pathLst>
          </a:custGeom>
          <a:solidFill>
            <a:srgbClr val="F7A600"/>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a:pPr>
            <a:endParaRPr/>
          </a:p>
        </p:txBody>
      </p:sp>
      <p:sp>
        <p:nvSpPr>
          <p:cNvPr id="26" name="Freeform 13"/>
          <p:cNvSpPr/>
          <p:nvPr userDrawn="1"/>
        </p:nvSpPr>
        <p:spPr>
          <a:xfrm>
            <a:off x="10172334" y="3002498"/>
            <a:ext cx="1686172" cy="2186324"/>
          </a:xfrm>
          <a:custGeom>
            <a:avLst/>
            <a:gdLst/>
            <a:ahLst/>
            <a:cxnLst>
              <a:cxn ang="0">
                <a:pos x="wd2" y="hd2"/>
              </a:cxn>
              <a:cxn ang="5400000">
                <a:pos x="wd2" y="hd2"/>
              </a:cxn>
              <a:cxn ang="10800000">
                <a:pos x="wd2" y="hd2"/>
              </a:cxn>
              <a:cxn ang="16200000">
                <a:pos x="wd2" y="hd2"/>
              </a:cxn>
            </a:cxnLst>
            <a:rect l="0" t="0" r="r" b="b"/>
            <a:pathLst>
              <a:path w="21600" h="21600" extrusionOk="0">
                <a:moveTo>
                  <a:pt x="2206" y="15872"/>
                </a:moveTo>
                <a:lnTo>
                  <a:pt x="2603" y="16208"/>
                </a:lnTo>
                <a:lnTo>
                  <a:pt x="3080" y="16242"/>
                </a:lnTo>
                <a:lnTo>
                  <a:pt x="3411" y="16225"/>
                </a:lnTo>
                <a:lnTo>
                  <a:pt x="3485" y="16074"/>
                </a:lnTo>
                <a:lnTo>
                  <a:pt x="3551" y="15822"/>
                </a:lnTo>
                <a:lnTo>
                  <a:pt x="4139" y="15593"/>
                </a:lnTo>
                <a:lnTo>
                  <a:pt x="4411" y="15822"/>
                </a:lnTo>
                <a:lnTo>
                  <a:pt x="4985" y="16046"/>
                </a:lnTo>
                <a:lnTo>
                  <a:pt x="5176" y="16315"/>
                </a:lnTo>
                <a:lnTo>
                  <a:pt x="5587" y="16584"/>
                </a:lnTo>
                <a:lnTo>
                  <a:pt x="5198" y="16919"/>
                </a:lnTo>
                <a:lnTo>
                  <a:pt x="5176" y="17255"/>
                </a:lnTo>
                <a:lnTo>
                  <a:pt x="5690" y="17558"/>
                </a:lnTo>
                <a:lnTo>
                  <a:pt x="6234" y="17882"/>
                </a:lnTo>
                <a:lnTo>
                  <a:pt x="6881" y="17927"/>
                </a:lnTo>
                <a:lnTo>
                  <a:pt x="7175" y="18151"/>
                </a:lnTo>
                <a:lnTo>
                  <a:pt x="7595" y="18157"/>
                </a:lnTo>
                <a:lnTo>
                  <a:pt x="7822" y="18375"/>
                </a:lnTo>
                <a:lnTo>
                  <a:pt x="7999" y="18599"/>
                </a:lnTo>
                <a:lnTo>
                  <a:pt x="8058" y="18957"/>
                </a:lnTo>
                <a:lnTo>
                  <a:pt x="8234" y="19226"/>
                </a:lnTo>
                <a:lnTo>
                  <a:pt x="8234" y="19629"/>
                </a:lnTo>
                <a:lnTo>
                  <a:pt x="7999" y="19764"/>
                </a:lnTo>
                <a:lnTo>
                  <a:pt x="7528" y="19853"/>
                </a:lnTo>
                <a:lnTo>
                  <a:pt x="7117" y="19988"/>
                </a:lnTo>
                <a:lnTo>
                  <a:pt x="7470" y="20256"/>
                </a:lnTo>
                <a:lnTo>
                  <a:pt x="7705" y="20525"/>
                </a:lnTo>
                <a:lnTo>
                  <a:pt x="7815" y="20833"/>
                </a:lnTo>
                <a:lnTo>
                  <a:pt x="8117" y="20704"/>
                </a:lnTo>
                <a:lnTo>
                  <a:pt x="8602" y="20564"/>
                </a:lnTo>
                <a:lnTo>
                  <a:pt x="8999" y="20883"/>
                </a:lnTo>
                <a:lnTo>
                  <a:pt x="9234" y="21197"/>
                </a:lnTo>
                <a:lnTo>
                  <a:pt x="10366" y="21281"/>
                </a:lnTo>
                <a:lnTo>
                  <a:pt x="11719" y="21337"/>
                </a:lnTo>
                <a:lnTo>
                  <a:pt x="12410" y="21018"/>
                </a:lnTo>
                <a:lnTo>
                  <a:pt x="13020" y="20497"/>
                </a:lnTo>
                <a:lnTo>
                  <a:pt x="13425" y="20161"/>
                </a:lnTo>
                <a:lnTo>
                  <a:pt x="14366" y="20295"/>
                </a:lnTo>
                <a:lnTo>
                  <a:pt x="15057" y="20256"/>
                </a:lnTo>
                <a:lnTo>
                  <a:pt x="15939" y="20839"/>
                </a:lnTo>
                <a:lnTo>
                  <a:pt x="16468" y="21242"/>
                </a:lnTo>
                <a:lnTo>
                  <a:pt x="16704" y="21600"/>
                </a:lnTo>
                <a:lnTo>
                  <a:pt x="17645" y="21152"/>
                </a:lnTo>
                <a:lnTo>
                  <a:pt x="17968" y="20598"/>
                </a:lnTo>
                <a:lnTo>
                  <a:pt x="18086" y="20223"/>
                </a:lnTo>
                <a:lnTo>
                  <a:pt x="18645" y="20077"/>
                </a:lnTo>
                <a:lnTo>
                  <a:pt x="18939" y="20111"/>
                </a:lnTo>
                <a:lnTo>
                  <a:pt x="20188" y="19999"/>
                </a:lnTo>
                <a:lnTo>
                  <a:pt x="20681" y="19859"/>
                </a:lnTo>
                <a:lnTo>
                  <a:pt x="21174" y="19181"/>
                </a:lnTo>
                <a:lnTo>
                  <a:pt x="21350" y="18509"/>
                </a:lnTo>
                <a:lnTo>
                  <a:pt x="21232" y="17927"/>
                </a:lnTo>
                <a:lnTo>
                  <a:pt x="21188" y="17205"/>
                </a:lnTo>
                <a:lnTo>
                  <a:pt x="20659" y="16667"/>
                </a:lnTo>
                <a:lnTo>
                  <a:pt x="20188" y="15979"/>
                </a:lnTo>
                <a:lnTo>
                  <a:pt x="20703" y="15912"/>
                </a:lnTo>
                <a:lnTo>
                  <a:pt x="21306" y="15637"/>
                </a:lnTo>
                <a:lnTo>
                  <a:pt x="21600" y="15234"/>
                </a:lnTo>
                <a:lnTo>
                  <a:pt x="20703" y="14792"/>
                </a:lnTo>
                <a:lnTo>
                  <a:pt x="20291" y="14344"/>
                </a:lnTo>
                <a:lnTo>
                  <a:pt x="19938" y="13851"/>
                </a:lnTo>
                <a:lnTo>
                  <a:pt x="19880" y="13314"/>
                </a:lnTo>
                <a:lnTo>
                  <a:pt x="19291" y="12642"/>
                </a:lnTo>
                <a:lnTo>
                  <a:pt x="18645" y="11970"/>
                </a:lnTo>
                <a:lnTo>
                  <a:pt x="18115" y="11343"/>
                </a:lnTo>
                <a:lnTo>
                  <a:pt x="17880" y="10626"/>
                </a:lnTo>
                <a:lnTo>
                  <a:pt x="17880" y="9820"/>
                </a:lnTo>
                <a:lnTo>
                  <a:pt x="17939" y="9641"/>
                </a:lnTo>
                <a:lnTo>
                  <a:pt x="17718" y="9098"/>
                </a:lnTo>
                <a:lnTo>
                  <a:pt x="17365" y="8740"/>
                </a:lnTo>
                <a:lnTo>
                  <a:pt x="17071" y="8202"/>
                </a:lnTo>
                <a:lnTo>
                  <a:pt x="16718" y="7665"/>
                </a:lnTo>
                <a:lnTo>
                  <a:pt x="16424" y="7082"/>
                </a:lnTo>
                <a:lnTo>
                  <a:pt x="16777" y="6411"/>
                </a:lnTo>
                <a:lnTo>
                  <a:pt x="16895" y="5828"/>
                </a:lnTo>
                <a:lnTo>
                  <a:pt x="17189" y="5425"/>
                </a:lnTo>
                <a:lnTo>
                  <a:pt x="17071" y="4888"/>
                </a:lnTo>
                <a:lnTo>
                  <a:pt x="17071" y="4305"/>
                </a:lnTo>
                <a:lnTo>
                  <a:pt x="17483" y="3723"/>
                </a:lnTo>
                <a:lnTo>
                  <a:pt x="17659" y="3096"/>
                </a:lnTo>
                <a:lnTo>
                  <a:pt x="17365" y="2743"/>
                </a:lnTo>
                <a:lnTo>
                  <a:pt x="17248" y="2424"/>
                </a:lnTo>
                <a:lnTo>
                  <a:pt x="16836" y="2111"/>
                </a:lnTo>
                <a:lnTo>
                  <a:pt x="16483" y="1797"/>
                </a:lnTo>
                <a:lnTo>
                  <a:pt x="16064" y="1400"/>
                </a:lnTo>
                <a:lnTo>
                  <a:pt x="15366" y="1305"/>
                </a:lnTo>
                <a:lnTo>
                  <a:pt x="14660" y="1036"/>
                </a:lnTo>
                <a:lnTo>
                  <a:pt x="14013" y="1081"/>
                </a:lnTo>
                <a:lnTo>
                  <a:pt x="13778" y="677"/>
                </a:lnTo>
                <a:lnTo>
                  <a:pt x="13248" y="218"/>
                </a:lnTo>
                <a:lnTo>
                  <a:pt x="12829" y="0"/>
                </a:lnTo>
                <a:lnTo>
                  <a:pt x="12550" y="252"/>
                </a:lnTo>
                <a:lnTo>
                  <a:pt x="12594" y="677"/>
                </a:lnTo>
                <a:lnTo>
                  <a:pt x="12167" y="1075"/>
                </a:lnTo>
                <a:lnTo>
                  <a:pt x="12013" y="1484"/>
                </a:lnTo>
                <a:lnTo>
                  <a:pt x="11462" y="1999"/>
                </a:lnTo>
                <a:lnTo>
                  <a:pt x="11263" y="2374"/>
                </a:lnTo>
                <a:lnTo>
                  <a:pt x="10344" y="2419"/>
                </a:lnTo>
                <a:lnTo>
                  <a:pt x="9969" y="2189"/>
                </a:lnTo>
                <a:lnTo>
                  <a:pt x="9550" y="2055"/>
                </a:lnTo>
                <a:lnTo>
                  <a:pt x="9175" y="2290"/>
                </a:lnTo>
                <a:lnTo>
                  <a:pt x="9021" y="2693"/>
                </a:lnTo>
                <a:lnTo>
                  <a:pt x="8403" y="2911"/>
                </a:lnTo>
                <a:lnTo>
                  <a:pt x="7962" y="2654"/>
                </a:lnTo>
                <a:lnTo>
                  <a:pt x="7359" y="2956"/>
                </a:lnTo>
                <a:lnTo>
                  <a:pt x="6793" y="3096"/>
                </a:lnTo>
                <a:lnTo>
                  <a:pt x="5705" y="3057"/>
                </a:lnTo>
                <a:lnTo>
                  <a:pt x="4845" y="3046"/>
                </a:lnTo>
                <a:lnTo>
                  <a:pt x="3852" y="3230"/>
                </a:lnTo>
                <a:lnTo>
                  <a:pt x="3220" y="3359"/>
                </a:lnTo>
                <a:lnTo>
                  <a:pt x="2757" y="3393"/>
                </a:lnTo>
                <a:lnTo>
                  <a:pt x="2492" y="3813"/>
                </a:lnTo>
                <a:lnTo>
                  <a:pt x="2353" y="4283"/>
                </a:lnTo>
                <a:lnTo>
                  <a:pt x="2294" y="4871"/>
                </a:lnTo>
                <a:lnTo>
                  <a:pt x="2536" y="5408"/>
                </a:lnTo>
                <a:lnTo>
                  <a:pt x="2441" y="5733"/>
                </a:lnTo>
                <a:lnTo>
                  <a:pt x="2066" y="6030"/>
                </a:lnTo>
                <a:lnTo>
                  <a:pt x="2242" y="6635"/>
                </a:lnTo>
                <a:lnTo>
                  <a:pt x="1588" y="7088"/>
                </a:lnTo>
                <a:lnTo>
                  <a:pt x="1095" y="7161"/>
                </a:lnTo>
                <a:lnTo>
                  <a:pt x="610" y="6993"/>
                </a:lnTo>
                <a:lnTo>
                  <a:pt x="176" y="7178"/>
                </a:lnTo>
                <a:lnTo>
                  <a:pt x="0" y="7530"/>
                </a:lnTo>
                <a:lnTo>
                  <a:pt x="772" y="7961"/>
                </a:lnTo>
                <a:lnTo>
                  <a:pt x="1426" y="8034"/>
                </a:lnTo>
                <a:lnTo>
                  <a:pt x="2007" y="8297"/>
                </a:lnTo>
                <a:lnTo>
                  <a:pt x="2198" y="8784"/>
                </a:lnTo>
                <a:lnTo>
                  <a:pt x="1875" y="9322"/>
                </a:lnTo>
                <a:lnTo>
                  <a:pt x="1559" y="9675"/>
                </a:lnTo>
                <a:lnTo>
                  <a:pt x="1764" y="10570"/>
                </a:lnTo>
                <a:lnTo>
                  <a:pt x="1779" y="11354"/>
                </a:lnTo>
                <a:lnTo>
                  <a:pt x="1559" y="11981"/>
                </a:lnTo>
                <a:lnTo>
                  <a:pt x="1492" y="12866"/>
                </a:lnTo>
                <a:lnTo>
                  <a:pt x="1544" y="13291"/>
                </a:lnTo>
                <a:lnTo>
                  <a:pt x="1720" y="13622"/>
                </a:lnTo>
                <a:lnTo>
                  <a:pt x="1919" y="14081"/>
                </a:lnTo>
                <a:lnTo>
                  <a:pt x="2117" y="14551"/>
                </a:lnTo>
                <a:lnTo>
                  <a:pt x="2338" y="15307"/>
                </a:lnTo>
                <a:lnTo>
                  <a:pt x="2088" y="15576"/>
                </a:lnTo>
                <a:lnTo>
                  <a:pt x="2206" y="15872"/>
                </a:lnTo>
                <a:close/>
              </a:path>
            </a:pathLst>
          </a:custGeom>
          <a:solidFill>
            <a:srgbClr val="D5D5D5"/>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a:pPr>
            <a:endParaRPr/>
          </a:p>
        </p:txBody>
      </p:sp>
      <p:sp>
        <p:nvSpPr>
          <p:cNvPr id="27" name="Freeform 14"/>
          <p:cNvSpPr/>
          <p:nvPr userDrawn="1"/>
        </p:nvSpPr>
        <p:spPr>
          <a:xfrm>
            <a:off x="7804925" y="2923197"/>
            <a:ext cx="1737250" cy="1644275"/>
          </a:xfrm>
          <a:custGeom>
            <a:avLst/>
            <a:gdLst/>
            <a:ahLst/>
            <a:cxnLst>
              <a:cxn ang="0">
                <a:pos x="wd2" y="hd2"/>
              </a:cxn>
              <a:cxn ang="5400000">
                <a:pos x="wd2" y="hd2"/>
              </a:cxn>
              <a:cxn ang="10800000">
                <a:pos x="wd2" y="hd2"/>
              </a:cxn>
              <a:cxn ang="16200000">
                <a:pos x="wd2" y="hd2"/>
              </a:cxn>
            </a:cxnLst>
            <a:rect l="0" t="0" r="r" b="b"/>
            <a:pathLst>
              <a:path w="21600" h="21600" extrusionOk="0">
                <a:moveTo>
                  <a:pt x="8234" y="1644"/>
                </a:moveTo>
                <a:lnTo>
                  <a:pt x="7934" y="952"/>
                </a:lnTo>
                <a:lnTo>
                  <a:pt x="8569" y="893"/>
                </a:lnTo>
                <a:lnTo>
                  <a:pt x="9602" y="684"/>
                </a:lnTo>
                <a:lnTo>
                  <a:pt x="9980" y="223"/>
                </a:lnTo>
                <a:lnTo>
                  <a:pt x="10301" y="0"/>
                </a:lnTo>
                <a:lnTo>
                  <a:pt x="10622" y="662"/>
                </a:lnTo>
                <a:lnTo>
                  <a:pt x="11199" y="536"/>
                </a:lnTo>
                <a:lnTo>
                  <a:pt x="11862" y="848"/>
                </a:lnTo>
                <a:lnTo>
                  <a:pt x="12447" y="1272"/>
                </a:lnTo>
                <a:lnTo>
                  <a:pt x="13152" y="1599"/>
                </a:lnTo>
                <a:lnTo>
                  <a:pt x="13872" y="1555"/>
                </a:lnTo>
                <a:lnTo>
                  <a:pt x="14478" y="1540"/>
                </a:lnTo>
                <a:lnTo>
                  <a:pt x="15013" y="1317"/>
                </a:lnTo>
                <a:lnTo>
                  <a:pt x="15462" y="1250"/>
                </a:lnTo>
                <a:lnTo>
                  <a:pt x="15997" y="1666"/>
                </a:lnTo>
                <a:lnTo>
                  <a:pt x="16524" y="2045"/>
                </a:lnTo>
                <a:lnTo>
                  <a:pt x="16760" y="2469"/>
                </a:lnTo>
                <a:lnTo>
                  <a:pt x="16845" y="2983"/>
                </a:lnTo>
                <a:lnTo>
                  <a:pt x="18307" y="4143"/>
                </a:lnTo>
                <a:lnTo>
                  <a:pt x="18328" y="5214"/>
                </a:lnTo>
                <a:lnTo>
                  <a:pt x="18435" y="5913"/>
                </a:lnTo>
                <a:lnTo>
                  <a:pt x="18905" y="6441"/>
                </a:lnTo>
                <a:lnTo>
                  <a:pt x="19697" y="6307"/>
                </a:lnTo>
                <a:lnTo>
                  <a:pt x="20331" y="6969"/>
                </a:lnTo>
                <a:lnTo>
                  <a:pt x="20802" y="7356"/>
                </a:lnTo>
                <a:lnTo>
                  <a:pt x="21293" y="7609"/>
                </a:lnTo>
                <a:lnTo>
                  <a:pt x="21087" y="8160"/>
                </a:lnTo>
                <a:lnTo>
                  <a:pt x="20958" y="8680"/>
                </a:lnTo>
                <a:lnTo>
                  <a:pt x="21172" y="9283"/>
                </a:lnTo>
                <a:lnTo>
                  <a:pt x="21600" y="9818"/>
                </a:lnTo>
                <a:lnTo>
                  <a:pt x="21343" y="10235"/>
                </a:lnTo>
                <a:lnTo>
                  <a:pt x="20787" y="10279"/>
                </a:lnTo>
                <a:lnTo>
                  <a:pt x="20124" y="10123"/>
                </a:lnTo>
                <a:lnTo>
                  <a:pt x="19690" y="10264"/>
                </a:lnTo>
                <a:lnTo>
                  <a:pt x="19632" y="10837"/>
                </a:lnTo>
                <a:lnTo>
                  <a:pt x="19889" y="11603"/>
                </a:lnTo>
                <a:lnTo>
                  <a:pt x="20039" y="12377"/>
                </a:lnTo>
                <a:lnTo>
                  <a:pt x="20737" y="12488"/>
                </a:lnTo>
                <a:lnTo>
                  <a:pt x="20659" y="13292"/>
                </a:lnTo>
                <a:lnTo>
                  <a:pt x="19946" y="14236"/>
                </a:lnTo>
                <a:lnTo>
                  <a:pt x="19697" y="14757"/>
                </a:lnTo>
                <a:lnTo>
                  <a:pt x="19518" y="15293"/>
                </a:lnTo>
                <a:lnTo>
                  <a:pt x="19347" y="15947"/>
                </a:lnTo>
                <a:lnTo>
                  <a:pt x="18549" y="16304"/>
                </a:lnTo>
                <a:lnTo>
                  <a:pt x="17979" y="16721"/>
                </a:lnTo>
                <a:lnTo>
                  <a:pt x="17594" y="16981"/>
                </a:lnTo>
                <a:lnTo>
                  <a:pt x="16496" y="17018"/>
                </a:lnTo>
                <a:lnTo>
                  <a:pt x="16382" y="17554"/>
                </a:lnTo>
                <a:lnTo>
                  <a:pt x="16268" y="17970"/>
                </a:lnTo>
                <a:lnTo>
                  <a:pt x="16610" y="18744"/>
                </a:lnTo>
                <a:lnTo>
                  <a:pt x="16610" y="19755"/>
                </a:lnTo>
                <a:lnTo>
                  <a:pt x="16211" y="19815"/>
                </a:lnTo>
                <a:lnTo>
                  <a:pt x="15754" y="19755"/>
                </a:lnTo>
                <a:lnTo>
                  <a:pt x="15355" y="19339"/>
                </a:lnTo>
                <a:lnTo>
                  <a:pt x="15070" y="19517"/>
                </a:lnTo>
                <a:lnTo>
                  <a:pt x="15127" y="19993"/>
                </a:lnTo>
                <a:lnTo>
                  <a:pt x="15013" y="20350"/>
                </a:lnTo>
                <a:lnTo>
                  <a:pt x="14650" y="20990"/>
                </a:lnTo>
                <a:lnTo>
                  <a:pt x="14215" y="21600"/>
                </a:lnTo>
                <a:lnTo>
                  <a:pt x="13587" y="21540"/>
                </a:lnTo>
                <a:lnTo>
                  <a:pt x="13302" y="21302"/>
                </a:lnTo>
                <a:lnTo>
                  <a:pt x="12846" y="21005"/>
                </a:lnTo>
                <a:lnTo>
                  <a:pt x="12390" y="21064"/>
                </a:lnTo>
                <a:lnTo>
                  <a:pt x="11876" y="21064"/>
                </a:lnTo>
                <a:lnTo>
                  <a:pt x="11819" y="20707"/>
                </a:lnTo>
                <a:lnTo>
                  <a:pt x="11591" y="20291"/>
                </a:lnTo>
                <a:lnTo>
                  <a:pt x="11363" y="19934"/>
                </a:lnTo>
                <a:lnTo>
                  <a:pt x="10850" y="19696"/>
                </a:lnTo>
                <a:lnTo>
                  <a:pt x="10679" y="19220"/>
                </a:lnTo>
                <a:lnTo>
                  <a:pt x="10280" y="18982"/>
                </a:lnTo>
                <a:lnTo>
                  <a:pt x="9823" y="19220"/>
                </a:lnTo>
                <a:lnTo>
                  <a:pt x="9481" y="19636"/>
                </a:lnTo>
                <a:lnTo>
                  <a:pt x="8968" y="19339"/>
                </a:lnTo>
                <a:lnTo>
                  <a:pt x="8512" y="18982"/>
                </a:lnTo>
                <a:lnTo>
                  <a:pt x="7884" y="18684"/>
                </a:lnTo>
                <a:lnTo>
                  <a:pt x="7086" y="18327"/>
                </a:lnTo>
                <a:lnTo>
                  <a:pt x="6630" y="18446"/>
                </a:lnTo>
                <a:lnTo>
                  <a:pt x="6002" y="18565"/>
                </a:lnTo>
                <a:lnTo>
                  <a:pt x="5375" y="18744"/>
                </a:lnTo>
                <a:lnTo>
                  <a:pt x="4919" y="18744"/>
                </a:lnTo>
                <a:lnTo>
                  <a:pt x="4463" y="18327"/>
                </a:lnTo>
                <a:lnTo>
                  <a:pt x="3949" y="17792"/>
                </a:lnTo>
                <a:lnTo>
                  <a:pt x="3322" y="18208"/>
                </a:lnTo>
                <a:lnTo>
                  <a:pt x="2638" y="17613"/>
                </a:lnTo>
                <a:lnTo>
                  <a:pt x="1611" y="17554"/>
                </a:lnTo>
                <a:lnTo>
                  <a:pt x="984" y="17494"/>
                </a:lnTo>
                <a:lnTo>
                  <a:pt x="642" y="17152"/>
                </a:lnTo>
                <a:lnTo>
                  <a:pt x="699" y="16326"/>
                </a:lnTo>
                <a:lnTo>
                  <a:pt x="642" y="15865"/>
                </a:lnTo>
                <a:lnTo>
                  <a:pt x="0" y="14809"/>
                </a:lnTo>
                <a:lnTo>
                  <a:pt x="399" y="14370"/>
                </a:lnTo>
                <a:lnTo>
                  <a:pt x="977" y="14058"/>
                </a:lnTo>
                <a:lnTo>
                  <a:pt x="1490" y="13515"/>
                </a:lnTo>
                <a:lnTo>
                  <a:pt x="2003" y="13136"/>
                </a:lnTo>
                <a:lnTo>
                  <a:pt x="2502" y="12979"/>
                </a:lnTo>
                <a:lnTo>
                  <a:pt x="2481" y="12206"/>
                </a:lnTo>
                <a:lnTo>
                  <a:pt x="2566" y="11373"/>
                </a:lnTo>
                <a:lnTo>
                  <a:pt x="2260" y="10889"/>
                </a:lnTo>
                <a:lnTo>
                  <a:pt x="2474" y="10592"/>
                </a:lnTo>
                <a:lnTo>
                  <a:pt x="2459" y="9997"/>
                </a:lnTo>
                <a:lnTo>
                  <a:pt x="2866" y="9588"/>
                </a:lnTo>
                <a:lnTo>
                  <a:pt x="3158" y="8390"/>
                </a:lnTo>
                <a:lnTo>
                  <a:pt x="3500" y="7914"/>
                </a:lnTo>
                <a:lnTo>
                  <a:pt x="3956" y="7624"/>
                </a:lnTo>
                <a:lnTo>
                  <a:pt x="4448" y="7899"/>
                </a:lnTo>
                <a:lnTo>
                  <a:pt x="4826" y="7743"/>
                </a:lnTo>
                <a:lnTo>
                  <a:pt x="5446" y="7252"/>
                </a:lnTo>
                <a:lnTo>
                  <a:pt x="5710" y="6493"/>
                </a:lnTo>
                <a:lnTo>
                  <a:pt x="5731" y="6069"/>
                </a:lnTo>
                <a:lnTo>
                  <a:pt x="5275" y="5623"/>
                </a:lnTo>
                <a:lnTo>
                  <a:pt x="5304" y="5036"/>
                </a:lnTo>
                <a:lnTo>
                  <a:pt x="5304" y="4664"/>
                </a:lnTo>
                <a:lnTo>
                  <a:pt x="5710" y="4277"/>
                </a:lnTo>
                <a:lnTo>
                  <a:pt x="6451" y="4455"/>
                </a:lnTo>
                <a:lnTo>
                  <a:pt x="6993" y="4351"/>
                </a:lnTo>
                <a:lnTo>
                  <a:pt x="7143" y="3726"/>
                </a:lnTo>
                <a:lnTo>
                  <a:pt x="6908" y="3146"/>
                </a:lnTo>
                <a:lnTo>
                  <a:pt x="7592" y="2789"/>
                </a:lnTo>
                <a:lnTo>
                  <a:pt x="8276" y="2246"/>
                </a:lnTo>
                <a:lnTo>
                  <a:pt x="8234" y="1644"/>
                </a:lnTo>
                <a:close/>
              </a:path>
            </a:pathLst>
          </a:custGeom>
          <a:solidFill>
            <a:srgbClr val="D5D5D5"/>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a:pPr>
            <a:endParaRPr/>
          </a:p>
        </p:txBody>
      </p:sp>
      <p:sp>
        <p:nvSpPr>
          <p:cNvPr id="28" name="Freeform 15"/>
          <p:cNvSpPr/>
          <p:nvPr userDrawn="1"/>
        </p:nvSpPr>
        <p:spPr>
          <a:xfrm>
            <a:off x="5607396" y="3553043"/>
            <a:ext cx="1994365" cy="1810800"/>
          </a:xfrm>
          <a:custGeom>
            <a:avLst/>
            <a:gdLst/>
            <a:ahLst/>
            <a:cxnLst>
              <a:cxn ang="0">
                <a:pos x="wd2" y="hd2"/>
              </a:cxn>
              <a:cxn ang="5400000">
                <a:pos x="wd2" y="hd2"/>
              </a:cxn>
              <a:cxn ang="10800000">
                <a:pos x="wd2" y="hd2"/>
              </a:cxn>
              <a:cxn ang="16200000">
                <a:pos x="wd2" y="hd2"/>
              </a:cxn>
            </a:cxnLst>
            <a:rect l="0" t="0" r="r" b="b"/>
            <a:pathLst>
              <a:path w="21600" h="21600" extrusionOk="0">
                <a:moveTo>
                  <a:pt x="15695" y="17125"/>
                </a:moveTo>
                <a:lnTo>
                  <a:pt x="16093" y="16746"/>
                </a:lnTo>
                <a:lnTo>
                  <a:pt x="16590" y="16638"/>
                </a:lnTo>
                <a:lnTo>
                  <a:pt x="17137" y="15935"/>
                </a:lnTo>
                <a:lnTo>
                  <a:pt x="17535" y="15826"/>
                </a:lnTo>
                <a:lnTo>
                  <a:pt x="17833" y="15556"/>
                </a:lnTo>
                <a:lnTo>
                  <a:pt x="17933" y="14853"/>
                </a:lnTo>
                <a:lnTo>
                  <a:pt x="17833" y="13934"/>
                </a:lnTo>
                <a:lnTo>
                  <a:pt x="18082" y="13501"/>
                </a:lnTo>
                <a:lnTo>
                  <a:pt x="18132" y="12852"/>
                </a:lnTo>
                <a:lnTo>
                  <a:pt x="18629" y="12365"/>
                </a:lnTo>
                <a:lnTo>
                  <a:pt x="18629" y="11662"/>
                </a:lnTo>
                <a:lnTo>
                  <a:pt x="19076" y="11067"/>
                </a:lnTo>
                <a:lnTo>
                  <a:pt x="19574" y="10634"/>
                </a:lnTo>
                <a:lnTo>
                  <a:pt x="20121" y="10039"/>
                </a:lnTo>
                <a:lnTo>
                  <a:pt x="20369" y="9390"/>
                </a:lnTo>
                <a:lnTo>
                  <a:pt x="20369" y="8687"/>
                </a:lnTo>
                <a:lnTo>
                  <a:pt x="20320" y="7984"/>
                </a:lnTo>
                <a:lnTo>
                  <a:pt x="20717" y="7930"/>
                </a:lnTo>
                <a:lnTo>
                  <a:pt x="21115" y="7930"/>
                </a:lnTo>
                <a:lnTo>
                  <a:pt x="21563" y="7714"/>
                </a:lnTo>
                <a:lnTo>
                  <a:pt x="21600" y="6842"/>
                </a:lnTo>
                <a:lnTo>
                  <a:pt x="21569" y="6024"/>
                </a:lnTo>
                <a:lnTo>
                  <a:pt x="21308" y="4807"/>
                </a:lnTo>
                <a:lnTo>
                  <a:pt x="20463" y="4908"/>
                </a:lnTo>
                <a:lnTo>
                  <a:pt x="20164" y="4523"/>
                </a:lnTo>
                <a:lnTo>
                  <a:pt x="20021" y="3921"/>
                </a:lnTo>
                <a:lnTo>
                  <a:pt x="20282" y="3272"/>
                </a:lnTo>
                <a:lnTo>
                  <a:pt x="20201" y="2583"/>
                </a:lnTo>
                <a:lnTo>
                  <a:pt x="19698" y="2292"/>
                </a:lnTo>
                <a:lnTo>
                  <a:pt x="19437" y="1927"/>
                </a:lnTo>
                <a:lnTo>
                  <a:pt x="18989" y="1812"/>
                </a:lnTo>
                <a:lnTo>
                  <a:pt x="18567" y="1785"/>
                </a:lnTo>
                <a:lnTo>
                  <a:pt x="18076" y="1825"/>
                </a:lnTo>
                <a:lnTo>
                  <a:pt x="17728" y="2157"/>
                </a:lnTo>
                <a:lnTo>
                  <a:pt x="17504" y="2555"/>
                </a:lnTo>
                <a:lnTo>
                  <a:pt x="16845" y="3008"/>
                </a:lnTo>
                <a:lnTo>
                  <a:pt x="16192" y="3022"/>
                </a:lnTo>
                <a:lnTo>
                  <a:pt x="15670" y="2839"/>
                </a:lnTo>
                <a:lnTo>
                  <a:pt x="15148" y="2839"/>
                </a:lnTo>
                <a:lnTo>
                  <a:pt x="14961" y="2495"/>
                </a:lnTo>
                <a:lnTo>
                  <a:pt x="14663" y="2272"/>
                </a:lnTo>
                <a:lnTo>
                  <a:pt x="14446" y="1825"/>
                </a:lnTo>
                <a:lnTo>
                  <a:pt x="13849" y="1812"/>
                </a:lnTo>
                <a:lnTo>
                  <a:pt x="13451" y="1609"/>
                </a:lnTo>
                <a:lnTo>
                  <a:pt x="13712" y="1285"/>
                </a:lnTo>
                <a:lnTo>
                  <a:pt x="13606" y="953"/>
                </a:lnTo>
                <a:lnTo>
                  <a:pt x="13097" y="487"/>
                </a:lnTo>
                <a:lnTo>
                  <a:pt x="12537" y="149"/>
                </a:lnTo>
                <a:lnTo>
                  <a:pt x="12059" y="142"/>
                </a:lnTo>
                <a:lnTo>
                  <a:pt x="11680" y="392"/>
                </a:lnTo>
                <a:lnTo>
                  <a:pt x="11443" y="872"/>
                </a:lnTo>
                <a:lnTo>
                  <a:pt x="11101" y="1034"/>
                </a:lnTo>
                <a:lnTo>
                  <a:pt x="10803" y="1278"/>
                </a:lnTo>
                <a:lnTo>
                  <a:pt x="10617" y="1095"/>
                </a:lnTo>
                <a:lnTo>
                  <a:pt x="10213" y="811"/>
                </a:lnTo>
                <a:lnTo>
                  <a:pt x="9821" y="433"/>
                </a:lnTo>
                <a:lnTo>
                  <a:pt x="9318" y="68"/>
                </a:lnTo>
                <a:lnTo>
                  <a:pt x="8771" y="0"/>
                </a:lnTo>
                <a:lnTo>
                  <a:pt x="8398" y="453"/>
                </a:lnTo>
                <a:lnTo>
                  <a:pt x="7820" y="1082"/>
                </a:lnTo>
                <a:lnTo>
                  <a:pt x="7764" y="1582"/>
                </a:lnTo>
                <a:lnTo>
                  <a:pt x="7509" y="2055"/>
                </a:lnTo>
                <a:lnTo>
                  <a:pt x="7527" y="2522"/>
                </a:lnTo>
                <a:lnTo>
                  <a:pt x="7136" y="2900"/>
                </a:lnTo>
                <a:lnTo>
                  <a:pt x="6775" y="3150"/>
                </a:lnTo>
                <a:lnTo>
                  <a:pt x="6067" y="3995"/>
                </a:lnTo>
                <a:lnTo>
                  <a:pt x="4991" y="3414"/>
                </a:lnTo>
                <a:lnTo>
                  <a:pt x="4538" y="3306"/>
                </a:lnTo>
                <a:lnTo>
                  <a:pt x="4183" y="3637"/>
                </a:lnTo>
                <a:lnTo>
                  <a:pt x="4096" y="4205"/>
                </a:lnTo>
                <a:lnTo>
                  <a:pt x="3817" y="4509"/>
                </a:lnTo>
                <a:lnTo>
                  <a:pt x="3425" y="4482"/>
                </a:lnTo>
                <a:lnTo>
                  <a:pt x="2940" y="4428"/>
                </a:lnTo>
                <a:lnTo>
                  <a:pt x="2524" y="4685"/>
                </a:lnTo>
                <a:lnTo>
                  <a:pt x="1970" y="5111"/>
                </a:lnTo>
                <a:lnTo>
                  <a:pt x="1293" y="5233"/>
                </a:lnTo>
                <a:lnTo>
                  <a:pt x="1473" y="6254"/>
                </a:lnTo>
                <a:lnTo>
                  <a:pt x="1374" y="6957"/>
                </a:lnTo>
                <a:lnTo>
                  <a:pt x="1324" y="7768"/>
                </a:lnTo>
                <a:lnTo>
                  <a:pt x="1324" y="8579"/>
                </a:lnTo>
                <a:lnTo>
                  <a:pt x="1125" y="9174"/>
                </a:lnTo>
                <a:lnTo>
                  <a:pt x="876" y="10094"/>
                </a:lnTo>
                <a:lnTo>
                  <a:pt x="479" y="10634"/>
                </a:lnTo>
                <a:lnTo>
                  <a:pt x="81" y="11337"/>
                </a:lnTo>
                <a:lnTo>
                  <a:pt x="0" y="11892"/>
                </a:lnTo>
                <a:lnTo>
                  <a:pt x="628" y="12149"/>
                </a:lnTo>
                <a:lnTo>
                  <a:pt x="1274" y="12149"/>
                </a:lnTo>
                <a:lnTo>
                  <a:pt x="1871" y="11770"/>
                </a:lnTo>
                <a:lnTo>
                  <a:pt x="2020" y="11175"/>
                </a:lnTo>
                <a:lnTo>
                  <a:pt x="2020" y="10688"/>
                </a:lnTo>
                <a:lnTo>
                  <a:pt x="1772" y="10148"/>
                </a:lnTo>
                <a:lnTo>
                  <a:pt x="2517" y="10472"/>
                </a:lnTo>
                <a:lnTo>
                  <a:pt x="2865" y="10743"/>
                </a:lnTo>
                <a:lnTo>
                  <a:pt x="3164" y="11283"/>
                </a:lnTo>
                <a:lnTo>
                  <a:pt x="3611" y="11878"/>
                </a:lnTo>
                <a:lnTo>
                  <a:pt x="4009" y="12419"/>
                </a:lnTo>
                <a:lnTo>
                  <a:pt x="4040" y="12899"/>
                </a:lnTo>
                <a:lnTo>
                  <a:pt x="4954" y="13122"/>
                </a:lnTo>
                <a:lnTo>
                  <a:pt x="5799" y="13230"/>
                </a:lnTo>
                <a:lnTo>
                  <a:pt x="6346" y="13393"/>
                </a:lnTo>
                <a:lnTo>
                  <a:pt x="6993" y="13663"/>
                </a:lnTo>
                <a:lnTo>
                  <a:pt x="7440" y="13988"/>
                </a:lnTo>
                <a:lnTo>
                  <a:pt x="8037" y="14366"/>
                </a:lnTo>
                <a:lnTo>
                  <a:pt x="8435" y="14312"/>
                </a:lnTo>
                <a:lnTo>
                  <a:pt x="8814" y="14927"/>
                </a:lnTo>
                <a:lnTo>
                  <a:pt x="9380" y="15177"/>
                </a:lnTo>
                <a:lnTo>
                  <a:pt x="9728" y="14799"/>
                </a:lnTo>
                <a:lnTo>
                  <a:pt x="10374" y="15123"/>
                </a:lnTo>
                <a:lnTo>
                  <a:pt x="10722" y="14583"/>
                </a:lnTo>
                <a:lnTo>
                  <a:pt x="11220" y="14745"/>
                </a:lnTo>
                <a:lnTo>
                  <a:pt x="11767" y="15556"/>
                </a:lnTo>
                <a:lnTo>
                  <a:pt x="10822" y="16421"/>
                </a:lnTo>
                <a:lnTo>
                  <a:pt x="10175" y="16854"/>
                </a:lnTo>
                <a:lnTo>
                  <a:pt x="10175" y="17503"/>
                </a:lnTo>
                <a:lnTo>
                  <a:pt x="10424" y="17990"/>
                </a:lnTo>
                <a:lnTo>
                  <a:pt x="11120" y="18098"/>
                </a:lnTo>
                <a:lnTo>
                  <a:pt x="12214" y="19396"/>
                </a:lnTo>
                <a:lnTo>
                  <a:pt x="12662" y="20153"/>
                </a:lnTo>
                <a:lnTo>
                  <a:pt x="12662" y="20802"/>
                </a:lnTo>
                <a:lnTo>
                  <a:pt x="13401" y="21600"/>
                </a:lnTo>
                <a:lnTo>
                  <a:pt x="14352" y="21559"/>
                </a:lnTo>
                <a:lnTo>
                  <a:pt x="14850" y="20748"/>
                </a:lnTo>
                <a:lnTo>
                  <a:pt x="15347" y="20153"/>
                </a:lnTo>
                <a:lnTo>
                  <a:pt x="15944" y="20153"/>
                </a:lnTo>
                <a:lnTo>
                  <a:pt x="16391" y="19829"/>
                </a:lnTo>
                <a:lnTo>
                  <a:pt x="16540" y="19234"/>
                </a:lnTo>
                <a:lnTo>
                  <a:pt x="16093" y="18801"/>
                </a:lnTo>
                <a:lnTo>
                  <a:pt x="15794" y="18368"/>
                </a:lnTo>
                <a:lnTo>
                  <a:pt x="15546" y="17665"/>
                </a:lnTo>
                <a:lnTo>
                  <a:pt x="15695" y="17125"/>
                </a:lnTo>
                <a:close/>
              </a:path>
            </a:pathLst>
          </a:custGeom>
          <a:solidFill>
            <a:srgbClr val="D5D5D5"/>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a:pPr>
            <a:endParaRPr/>
          </a:p>
        </p:txBody>
      </p:sp>
      <p:sp>
        <p:nvSpPr>
          <p:cNvPr id="29" name="Freeform 16"/>
          <p:cNvSpPr/>
          <p:nvPr userDrawn="1"/>
        </p:nvSpPr>
        <p:spPr>
          <a:xfrm>
            <a:off x="7045059" y="4200442"/>
            <a:ext cx="1158167" cy="1282344"/>
          </a:xfrm>
          <a:custGeom>
            <a:avLst/>
            <a:gdLst/>
            <a:ahLst/>
            <a:cxnLst>
              <a:cxn ang="0">
                <a:pos x="wd2" y="hd2"/>
              </a:cxn>
              <a:cxn ang="5400000">
                <a:pos x="wd2" y="hd2"/>
              </a:cxn>
              <a:cxn ang="10800000">
                <a:pos x="wd2" y="hd2"/>
              </a:cxn>
              <a:cxn ang="16200000">
                <a:pos x="wd2" y="hd2"/>
              </a:cxn>
            </a:cxnLst>
            <a:rect l="0" t="0" r="r" b="b"/>
            <a:pathLst>
              <a:path w="21600" h="21600" extrusionOk="0">
                <a:moveTo>
                  <a:pt x="9265" y="15315"/>
                </a:moveTo>
                <a:lnTo>
                  <a:pt x="8676" y="16412"/>
                </a:lnTo>
                <a:lnTo>
                  <a:pt x="7307" y="16412"/>
                </a:lnTo>
                <a:lnTo>
                  <a:pt x="6451" y="16565"/>
                </a:lnTo>
                <a:lnTo>
                  <a:pt x="5424" y="16488"/>
                </a:lnTo>
                <a:lnTo>
                  <a:pt x="4996" y="16031"/>
                </a:lnTo>
                <a:lnTo>
                  <a:pt x="4568" y="15420"/>
                </a:lnTo>
                <a:lnTo>
                  <a:pt x="3627" y="15344"/>
                </a:lnTo>
                <a:lnTo>
                  <a:pt x="3113" y="14734"/>
                </a:lnTo>
                <a:lnTo>
                  <a:pt x="2257" y="14123"/>
                </a:lnTo>
                <a:lnTo>
                  <a:pt x="1230" y="14200"/>
                </a:lnTo>
                <a:lnTo>
                  <a:pt x="0" y="14019"/>
                </a:lnTo>
                <a:lnTo>
                  <a:pt x="171" y="13284"/>
                </a:lnTo>
                <a:lnTo>
                  <a:pt x="834" y="12769"/>
                </a:lnTo>
                <a:lnTo>
                  <a:pt x="1744" y="12588"/>
                </a:lnTo>
                <a:lnTo>
                  <a:pt x="2664" y="11615"/>
                </a:lnTo>
                <a:lnTo>
                  <a:pt x="3370" y="11453"/>
                </a:lnTo>
                <a:lnTo>
                  <a:pt x="3894" y="11034"/>
                </a:lnTo>
                <a:lnTo>
                  <a:pt x="4044" y="10023"/>
                </a:lnTo>
                <a:lnTo>
                  <a:pt x="3862" y="8754"/>
                </a:lnTo>
                <a:lnTo>
                  <a:pt x="4333" y="8163"/>
                </a:lnTo>
                <a:lnTo>
                  <a:pt x="4397" y="7267"/>
                </a:lnTo>
                <a:lnTo>
                  <a:pt x="5264" y="6580"/>
                </a:lnTo>
                <a:lnTo>
                  <a:pt x="5264" y="5550"/>
                </a:lnTo>
                <a:lnTo>
                  <a:pt x="6034" y="4721"/>
                </a:lnTo>
                <a:lnTo>
                  <a:pt x="6975" y="4043"/>
                </a:lnTo>
                <a:lnTo>
                  <a:pt x="7842" y="3290"/>
                </a:lnTo>
                <a:lnTo>
                  <a:pt x="8227" y="2375"/>
                </a:lnTo>
                <a:lnTo>
                  <a:pt x="8248" y="1287"/>
                </a:lnTo>
                <a:lnTo>
                  <a:pt x="8152" y="381"/>
                </a:lnTo>
                <a:lnTo>
                  <a:pt x="8858" y="324"/>
                </a:lnTo>
                <a:lnTo>
                  <a:pt x="9575" y="296"/>
                </a:lnTo>
                <a:lnTo>
                  <a:pt x="10303" y="0"/>
                </a:lnTo>
                <a:lnTo>
                  <a:pt x="10880" y="601"/>
                </a:lnTo>
                <a:lnTo>
                  <a:pt x="11233" y="1173"/>
                </a:lnTo>
                <a:lnTo>
                  <a:pt x="11758" y="1469"/>
                </a:lnTo>
                <a:lnTo>
                  <a:pt x="12367" y="1755"/>
                </a:lnTo>
                <a:lnTo>
                  <a:pt x="12945" y="1316"/>
                </a:lnTo>
                <a:lnTo>
                  <a:pt x="13897" y="1440"/>
                </a:lnTo>
                <a:lnTo>
                  <a:pt x="14486" y="954"/>
                </a:lnTo>
                <a:lnTo>
                  <a:pt x="15085" y="515"/>
                </a:lnTo>
                <a:lnTo>
                  <a:pt x="15609" y="944"/>
                </a:lnTo>
                <a:lnTo>
                  <a:pt x="16593" y="1001"/>
                </a:lnTo>
                <a:lnTo>
                  <a:pt x="18166" y="1097"/>
                </a:lnTo>
                <a:lnTo>
                  <a:pt x="19097" y="1860"/>
                </a:lnTo>
                <a:lnTo>
                  <a:pt x="20059" y="1297"/>
                </a:lnTo>
                <a:lnTo>
                  <a:pt x="20808" y="1984"/>
                </a:lnTo>
                <a:lnTo>
                  <a:pt x="21547" y="2546"/>
                </a:lnTo>
                <a:lnTo>
                  <a:pt x="21600" y="3290"/>
                </a:lnTo>
                <a:lnTo>
                  <a:pt x="21429" y="3977"/>
                </a:lnTo>
                <a:lnTo>
                  <a:pt x="21001" y="4587"/>
                </a:lnTo>
                <a:lnTo>
                  <a:pt x="21514" y="5808"/>
                </a:lnTo>
                <a:lnTo>
                  <a:pt x="20744" y="6113"/>
                </a:lnTo>
                <a:lnTo>
                  <a:pt x="20231" y="6571"/>
                </a:lnTo>
                <a:lnTo>
                  <a:pt x="20487" y="7486"/>
                </a:lnTo>
                <a:lnTo>
                  <a:pt x="20744" y="8020"/>
                </a:lnTo>
                <a:lnTo>
                  <a:pt x="20231" y="8554"/>
                </a:lnTo>
                <a:lnTo>
                  <a:pt x="19717" y="9165"/>
                </a:lnTo>
                <a:lnTo>
                  <a:pt x="19803" y="9851"/>
                </a:lnTo>
                <a:lnTo>
                  <a:pt x="20316" y="10233"/>
                </a:lnTo>
                <a:lnTo>
                  <a:pt x="20830" y="10767"/>
                </a:lnTo>
                <a:lnTo>
                  <a:pt x="20744" y="11530"/>
                </a:lnTo>
                <a:lnTo>
                  <a:pt x="20059" y="11682"/>
                </a:lnTo>
                <a:lnTo>
                  <a:pt x="19289" y="11987"/>
                </a:lnTo>
                <a:lnTo>
                  <a:pt x="19118" y="12750"/>
                </a:lnTo>
                <a:lnTo>
                  <a:pt x="18177" y="13437"/>
                </a:lnTo>
                <a:lnTo>
                  <a:pt x="18262" y="14276"/>
                </a:lnTo>
                <a:lnTo>
                  <a:pt x="18262" y="15039"/>
                </a:lnTo>
                <a:lnTo>
                  <a:pt x="18519" y="15516"/>
                </a:lnTo>
                <a:lnTo>
                  <a:pt x="18519" y="15954"/>
                </a:lnTo>
                <a:lnTo>
                  <a:pt x="17834" y="16565"/>
                </a:lnTo>
                <a:lnTo>
                  <a:pt x="17160" y="17032"/>
                </a:lnTo>
                <a:lnTo>
                  <a:pt x="15951" y="17862"/>
                </a:lnTo>
                <a:lnTo>
                  <a:pt x="15010" y="18319"/>
                </a:lnTo>
                <a:lnTo>
                  <a:pt x="14411" y="18701"/>
                </a:lnTo>
                <a:lnTo>
                  <a:pt x="14325" y="19235"/>
                </a:lnTo>
                <a:lnTo>
                  <a:pt x="14325" y="20074"/>
                </a:lnTo>
                <a:lnTo>
                  <a:pt x="13640" y="20761"/>
                </a:lnTo>
                <a:lnTo>
                  <a:pt x="12613" y="21524"/>
                </a:lnTo>
                <a:lnTo>
                  <a:pt x="11758" y="21600"/>
                </a:lnTo>
                <a:lnTo>
                  <a:pt x="10645" y="21295"/>
                </a:lnTo>
                <a:lnTo>
                  <a:pt x="10206" y="20742"/>
                </a:lnTo>
                <a:lnTo>
                  <a:pt x="10046" y="19922"/>
                </a:lnTo>
                <a:lnTo>
                  <a:pt x="9703" y="19388"/>
                </a:lnTo>
                <a:lnTo>
                  <a:pt x="8848" y="19311"/>
                </a:lnTo>
                <a:lnTo>
                  <a:pt x="8313" y="18463"/>
                </a:lnTo>
                <a:lnTo>
                  <a:pt x="9275" y="18014"/>
                </a:lnTo>
                <a:lnTo>
                  <a:pt x="10206" y="16746"/>
                </a:lnTo>
                <a:lnTo>
                  <a:pt x="9789" y="15878"/>
                </a:lnTo>
                <a:lnTo>
                  <a:pt x="9265" y="15315"/>
                </a:lnTo>
                <a:close/>
              </a:path>
            </a:pathLst>
          </a:custGeom>
          <a:solidFill>
            <a:srgbClr val="312B7A"/>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a:pPr>
            <a:endParaRPr/>
          </a:p>
        </p:txBody>
      </p:sp>
      <p:sp>
        <p:nvSpPr>
          <p:cNvPr id="30" name="Freeform 17"/>
          <p:cNvSpPr/>
          <p:nvPr userDrawn="1"/>
        </p:nvSpPr>
        <p:spPr>
          <a:xfrm>
            <a:off x="7799185" y="4315989"/>
            <a:ext cx="1248846" cy="1782480"/>
          </a:xfrm>
          <a:custGeom>
            <a:avLst/>
            <a:gdLst/>
            <a:ahLst/>
            <a:cxnLst>
              <a:cxn ang="0">
                <a:pos x="wd2" y="hd2"/>
              </a:cxn>
              <a:cxn ang="5400000">
                <a:pos x="wd2" y="hd2"/>
              </a:cxn>
              <a:cxn ang="10800000">
                <a:pos x="wd2" y="hd2"/>
              </a:cxn>
              <a:cxn ang="16200000">
                <a:pos x="wd2" y="hd2"/>
              </a:cxn>
            </a:cxnLst>
            <a:rect l="0" t="0" r="r" b="b"/>
            <a:pathLst>
              <a:path w="21600" h="21600" extrusionOk="0">
                <a:moveTo>
                  <a:pt x="268" y="13038"/>
                </a:moveTo>
                <a:lnTo>
                  <a:pt x="258" y="12448"/>
                </a:lnTo>
                <a:lnTo>
                  <a:pt x="327" y="12070"/>
                </a:lnTo>
                <a:lnTo>
                  <a:pt x="952" y="11741"/>
                </a:lnTo>
                <a:lnTo>
                  <a:pt x="1814" y="11432"/>
                </a:lnTo>
                <a:lnTo>
                  <a:pt x="2736" y="10924"/>
                </a:lnTo>
                <a:lnTo>
                  <a:pt x="3479" y="10525"/>
                </a:lnTo>
                <a:lnTo>
                  <a:pt x="4153" y="10079"/>
                </a:lnTo>
                <a:lnTo>
                  <a:pt x="4163" y="9729"/>
                </a:lnTo>
                <a:lnTo>
                  <a:pt x="3916" y="9399"/>
                </a:lnTo>
                <a:lnTo>
                  <a:pt x="3896" y="8816"/>
                </a:lnTo>
                <a:lnTo>
                  <a:pt x="3836" y="8260"/>
                </a:lnTo>
                <a:lnTo>
                  <a:pt x="4699" y="7765"/>
                </a:lnTo>
                <a:lnTo>
                  <a:pt x="4877" y="7230"/>
                </a:lnTo>
                <a:lnTo>
                  <a:pt x="5561" y="6983"/>
                </a:lnTo>
                <a:lnTo>
                  <a:pt x="6186" y="6880"/>
                </a:lnTo>
                <a:lnTo>
                  <a:pt x="6324" y="6330"/>
                </a:lnTo>
                <a:lnTo>
                  <a:pt x="5789" y="5960"/>
                </a:lnTo>
                <a:lnTo>
                  <a:pt x="5343" y="5664"/>
                </a:lnTo>
                <a:lnTo>
                  <a:pt x="5264" y="5197"/>
                </a:lnTo>
                <a:lnTo>
                  <a:pt x="5789" y="4696"/>
                </a:lnTo>
                <a:lnTo>
                  <a:pt x="6215" y="4346"/>
                </a:lnTo>
                <a:lnTo>
                  <a:pt x="5997" y="3962"/>
                </a:lnTo>
                <a:lnTo>
                  <a:pt x="5759" y="3323"/>
                </a:lnTo>
                <a:lnTo>
                  <a:pt x="6215" y="2966"/>
                </a:lnTo>
                <a:lnTo>
                  <a:pt x="6949" y="2767"/>
                </a:lnTo>
                <a:lnTo>
                  <a:pt x="6453" y="1840"/>
                </a:lnTo>
                <a:lnTo>
                  <a:pt x="6860" y="1442"/>
                </a:lnTo>
                <a:lnTo>
                  <a:pt x="6989" y="913"/>
                </a:lnTo>
                <a:lnTo>
                  <a:pt x="6959" y="391"/>
                </a:lnTo>
                <a:lnTo>
                  <a:pt x="7573" y="391"/>
                </a:lnTo>
                <a:lnTo>
                  <a:pt x="8416" y="233"/>
                </a:lnTo>
                <a:lnTo>
                  <a:pt x="9298" y="144"/>
                </a:lnTo>
                <a:lnTo>
                  <a:pt x="9962" y="0"/>
                </a:lnTo>
                <a:lnTo>
                  <a:pt x="11925" y="604"/>
                </a:lnTo>
                <a:lnTo>
                  <a:pt x="12579" y="954"/>
                </a:lnTo>
                <a:lnTo>
                  <a:pt x="13283" y="1215"/>
                </a:lnTo>
                <a:lnTo>
                  <a:pt x="13729" y="851"/>
                </a:lnTo>
                <a:lnTo>
                  <a:pt x="14364" y="618"/>
                </a:lnTo>
                <a:lnTo>
                  <a:pt x="14929" y="810"/>
                </a:lnTo>
                <a:lnTo>
                  <a:pt x="15186" y="1284"/>
                </a:lnTo>
                <a:lnTo>
                  <a:pt x="15930" y="1510"/>
                </a:lnTo>
                <a:lnTo>
                  <a:pt x="16525" y="2170"/>
                </a:lnTo>
                <a:lnTo>
                  <a:pt x="16594" y="2520"/>
                </a:lnTo>
                <a:lnTo>
                  <a:pt x="17219" y="2534"/>
                </a:lnTo>
                <a:lnTo>
                  <a:pt x="17873" y="2479"/>
                </a:lnTo>
                <a:lnTo>
                  <a:pt x="18408" y="2685"/>
                </a:lnTo>
                <a:lnTo>
                  <a:pt x="19023" y="2987"/>
                </a:lnTo>
                <a:lnTo>
                  <a:pt x="19855" y="3048"/>
                </a:lnTo>
                <a:lnTo>
                  <a:pt x="19935" y="3639"/>
                </a:lnTo>
                <a:lnTo>
                  <a:pt x="19935" y="4023"/>
                </a:lnTo>
                <a:lnTo>
                  <a:pt x="19697" y="4353"/>
                </a:lnTo>
                <a:lnTo>
                  <a:pt x="20014" y="4573"/>
                </a:lnTo>
                <a:lnTo>
                  <a:pt x="20331" y="4737"/>
                </a:lnTo>
                <a:lnTo>
                  <a:pt x="20728" y="5232"/>
                </a:lnTo>
                <a:lnTo>
                  <a:pt x="20966" y="5836"/>
                </a:lnTo>
                <a:lnTo>
                  <a:pt x="20569" y="6275"/>
                </a:lnTo>
                <a:lnTo>
                  <a:pt x="20460" y="6729"/>
                </a:lnTo>
                <a:lnTo>
                  <a:pt x="21283" y="7264"/>
                </a:lnTo>
                <a:lnTo>
                  <a:pt x="21362" y="7539"/>
                </a:lnTo>
                <a:lnTo>
                  <a:pt x="21600" y="7923"/>
                </a:lnTo>
                <a:lnTo>
                  <a:pt x="21203" y="8253"/>
                </a:lnTo>
                <a:lnTo>
                  <a:pt x="20728" y="8198"/>
                </a:lnTo>
                <a:lnTo>
                  <a:pt x="20331" y="8418"/>
                </a:lnTo>
                <a:lnTo>
                  <a:pt x="19697" y="8363"/>
                </a:lnTo>
                <a:lnTo>
                  <a:pt x="18983" y="8527"/>
                </a:lnTo>
                <a:lnTo>
                  <a:pt x="18111" y="8692"/>
                </a:lnTo>
                <a:lnTo>
                  <a:pt x="17318" y="8692"/>
                </a:lnTo>
                <a:lnTo>
                  <a:pt x="16842" y="8857"/>
                </a:lnTo>
                <a:lnTo>
                  <a:pt x="16604" y="9901"/>
                </a:lnTo>
                <a:lnTo>
                  <a:pt x="15652" y="10010"/>
                </a:lnTo>
                <a:lnTo>
                  <a:pt x="14939" y="10285"/>
                </a:lnTo>
                <a:lnTo>
                  <a:pt x="15177" y="10779"/>
                </a:lnTo>
                <a:lnTo>
                  <a:pt x="15652" y="11329"/>
                </a:lnTo>
                <a:lnTo>
                  <a:pt x="15018" y="11933"/>
                </a:lnTo>
                <a:lnTo>
                  <a:pt x="14383" y="12153"/>
                </a:lnTo>
                <a:lnTo>
                  <a:pt x="13749" y="12702"/>
                </a:lnTo>
                <a:lnTo>
                  <a:pt x="13115" y="13141"/>
                </a:lnTo>
                <a:lnTo>
                  <a:pt x="12401" y="13581"/>
                </a:lnTo>
                <a:lnTo>
                  <a:pt x="12480" y="14075"/>
                </a:lnTo>
                <a:lnTo>
                  <a:pt x="12480" y="14569"/>
                </a:lnTo>
                <a:lnTo>
                  <a:pt x="13194" y="14624"/>
                </a:lnTo>
                <a:lnTo>
                  <a:pt x="13590" y="14899"/>
                </a:lnTo>
                <a:lnTo>
                  <a:pt x="13511" y="15338"/>
                </a:lnTo>
                <a:lnTo>
                  <a:pt x="14146" y="15613"/>
                </a:lnTo>
                <a:lnTo>
                  <a:pt x="14621" y="16217"/>
                </a:lnTo>
                <a:lnTo>
                  <a:pt x="15097" y="16492"/>
                </a:lnTo>
                <a:lnTo>
                  <a:pt x="15573" y="16602"/>
                </a:lnTo>
                <a:lnTo>
                  <a:pt x="16128" y="17096"/>
                </a:lnTo>
                <a:lnTo>
                  <a:pt x="15970" y="17700"/>
                </a:lnTo>
                <a:lnTo>
                  <a:pt x="16683" y="18414"/>
                </a:lnTo>
                <a:lnTo>
                  <a:pt x="16525" y="19073"/>
                </a:lnTo>
                <a:lnTo>
                  <a:pt x="15652" y="19293"/>
                </a:lnTo>
                <a:lnTo>
                  <a:pt x="15018" y="19787"/>
                </a:lnTo>
                <a:lnTo>
                  <a:pt x="14066" y="19897"/>
                </a:lnTo>
                <a:lnTo>
                  <a:pt x="13511" y="20611"/>
                </a:lnTo>
                <a:lnTo>
                  <a:pt x="13432" y="21106"/>
                </a:lnTo>
                <a:lnTo>
                  <a:pt x="13115" y="21600"/>
                </a:lnTo>
                <a:lnTo>
                  <a:pt x="12560" y="21216"/>
                </a:lnTo>
                <a:lnTo>
                  <a:pt x="11132" y="21380"/>
                </a:lnTo>
                <a:lnTo>
                  <a:pt x="10508" y="20907"/>
                </a:lnTo>
                <a:lnTo>
                  <a:pt x="10508" y="20083"/>
                </a:lnTo>
                <a:lnTo>
                  <a:pt x="9328" y="20083"/>
                </a:lnTo>
                <a:lnTo>
                  <a:pt x="8832" y="19623"/>
                </a:lnTo>
                <a:lnTo>
                  <a:pt x="8594" y="19018"/>
                </a:lnTo>
                <a:lnTo>
                  <a:pt x="8456" y="18236"/>
                </a:lnTo>
                <a:lnTo>
                  <a:pt x="7405" y="17810"/>
                </a:lnTo>
                <a:lnTo>
                  <a:pt x="6453" y="17535"/>
                </a:lnTo>
                <a:lnTo>
                  <a:pt x="6106" y="17000"/>
                </a:lnTo>
                <a:lnTo>
                  <a:pt x="6057" y="16492"/>
                </a:lnTo>
                <a:lnTo>
                  <a:pt x="6106" y="15771"/>
                </a:lnTo>
                <a:lnTo>
                  <a:pt x="5660" y="15283"/>
                </a:lnTo>
                <a:lnTo>
                  <a:pt x="5026" y="15174"/>
                </a:lnTo>
                <a:lnTo>
                  <a:pt x="4233" y="14844"/>
                </a:lnTo>
                <a:lnTo>
                  <a:pt x="3202" y="14954"/>
                </a:lnTo>
                <a:lnTo>
                  <a:pt x="2567" y="14624"/>
                </a:lnTo>
                <a:lnTo>
                  <a:pt x="1616" y="14240"/>
                </a:lnTo>
                <a:lnTo>
                  <a:pt x="902" y="13910"/>
                </a:lnTo>
                <a:lnTo>
                  <a:pt x="0" y="13272"/>
                </a:lnTo>
                <a:lnTo>
                  <a:pt x="268" y="13038"/>
                </a:lnTo>
                <a:close/>
              </a:path>
            </a:pathLst>
          </a:custGeom>
          <a:solidFill>
            <a:srgbClr val="D5D5D5"/>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b="1">
                <a:latin typeface="Arial"/>
                <a:ea typeface="Arial"/>
                <a:cs typeface="Arial"/>
                <a:sym typeface="Arial"/>
              </a:defRPr>
            </a:pPr>
            <a:endParaRPr/>
          </a:p>
        </p:txBody>
      </p:sp>
      <p:sp>
        <p:nvSpPr>
          <p:cNvPr id="31" name="Freeform 18"/>
          <p:cNvSpPr/>
          <p:nvPr userDrawn="1"/>
        </p:nvSpPr>
        <p:spPr>
          <a:xfrm>
            <a:off x="8949318" y="4010697"/>
            <a:ext cx="1426186" cy="1254590"/>
          </a:xfrm>
          <a:custGeom>
            <a:avLst/>
            <a:gdLst/>
            <a:ahLst/>
            <a:cxnLst>
              <a:cxn ang="0">
                <a:pos x="wd2" y="hd2"/>
              </a:cxn>
              <a:cxn ang="5400000">
                <a:pos x="wd2" y="hd2"/>
              </a:cxn>
              <a:cxn ang="10800000">
                <a:pos x="wd2" y="hd2"/>
              </a:cxn>
              <a:cxn ang="16200000">
                <a:pos x="wd2" y="hd2"/>
              </a:cxn>
            </a:cxnLst>
            <a:rect l="0" t="0" r="r" b="b"/>
            <a:pathLst>
              <a:path w="21600" h="21600" extrusionOk="0">
                <a:moveTo>
                  <a:pt x="1024" y="6849"/>
                </a:moveTo>
                <a:lnTo>
                  <a:pt x="1406" y="6664"/>
                </a:lnTo>
                <a:lnTo>
                  <a:pt x="1858" y="7171"/>
                </a:lnTo>
                <a:lnTo>
                  <a:pt x="2509" y="7249"/>
                </a:lnTo>
                <a:lnTo>
                  <a:pt x="2917" y="7171"/>
                </a:lnTo>
                <a:lnTo>
                  <a:pt x="2900" y="5846"/>
                </a:lnTo>
                <a:lnTo>
                  <a:pt x="2509" y="4852"/>
                </a:lnTo>
                <a:lnTo>
                  <a:pt x="2769" y="3624"/>
                </a:lnTo>
                <a:lnTo>
                  <a:pt x="4115" y="3546"/>
                </a:lnTo>
                <a:lnTo>
                  <a:pt x="5261" y="2689"/>
                </a:lnTo>
                <a:lnTo>
                  <a:pt x="6251" y="2202"/>
                </a:lnTo>
                <a:lnTo>
                  <a:pt x="6694" y="565"/>
                </a:lnTo>
                <a:lnTo>
                  <a:pt x="6937" y="0"/>
                </a:lnTo>
                <a:lnTo>
                  <a:pt x="7301" y="887"/>
                </a:lnTo>
                <a:lnTo>
                  <a:pt x="8395" y="2514"/>
                </a:lnTo>
                <a:lnTo>
                  <a:pt x="9098" y="3050"/>
                </a:lnTo>
                <a:lnTo>
                  <a:pt x="9723" y="3751"/>
                </a:lnTo>
                <a:lnTo>
                  <a:pt x="10922" y="3897"/>
                </a:lnTo>
                <a:lnTo>
                  <a:pt x="11330" y="3605"/>
                </a:lnTo>
                <a:lnTo>
                  <a:pt x="11859" y="4209"/>
                </a:lnTo>
                <a:lnTo>
                  <a:pt x="12658" y="3985"/>
                </a:lnTo>
                <a:lnTo>
                  <a:pt x="13266" y="2962"/>
                </a:lnTo>
                <a:lnTo>
                  <a:pt x="13656" y="3693"/>
                </a:lnTo>
                <a:lnTo>
                  <a:pt x="13813" y="4823"/>
                </a:lnTo>
                <a:lnTo>
                  <a:pt x="14429" y="5359"/>
                </a:lnTo>
                <a:lnTo>
                  <a:pt x="15236" y="5466"/>
                </a:lnTo>
                <a:lnTo>
                  <a:pt x="16070" y="5797"/>
                </a:lnTo>
                <a:lnTo>
                  <a:pt x="17198" y="6401"/>
                </a:lnTo>
                <a:lnTo>
                  <a:pt x="17797" y="5885"/>
                </a:lnTo>
                <a:lnTo>
                  <a:pt x="18683" y="5466"/>
                </a:lnTo>
                <a:lnTo>
                  <a:pt x="19221" y="5787"/>
                </a:lnTo>
                <a:lnTo>
                  <a:pt x="19794" y="5943"/>
                </a:lnTo>
                <a:lnTo>
                  <a:pt x="20367" y="5846"/>
                </a:lnTo>
                <a:lnTo>
                  <a:pt x="20784" y="7161"/>
                </a:lnTo>
                <a:lnTo>
                  <a:pt x="21044" y="8106"/>
                </a:lnTo>
                <a:lnTo>
                  <a:pt x="21279" y="9334"/>
                </a:lnTo>
                <a:lnTo>
                  <a:pt x="21001" y="9801"/>
                </a:lnTo>
                <a:lnTo>
                  <a:pt x="21131" y="10347"/>
                </a:lnTo>
                <a:lnTo>
                  <a:pt x="21600" y="10883"/>
                </a:lnTo>
                <a:lnTo>
                  <a:pt x="21149" y="11195"/>
                </a:lnTo>
                <a:lnTo>
                  <a:pt x="20836" y="11545"/>
                </a:lnTo>
                <a:lnTo>
                  <a:pt x="20905" y="12247"/>
                </a:lnTo>
                <a:lnTo>
                  <a:pt x="20836" y="13026"/>
                </a:lnTo>
                <a:lnTo>
                  <a:pt x="20072" y="13650"/>
                </a:lnTo>
                <a:lnTo>
                  <a:pt x="19447" y="14273"/>
                </a:lnTo>
                <a:lnTo>
                  <a:pt x="18614" y="15209"/>
                </a:lnTo>
                <a:lnTo>
                  <a:pt x="17988" y="15520"/>
                </a:lnTo>
                <a:lnTo>
                  <a:pt x="17294" y="16144"/>
                </a:lnTo>
                <a:lnTo>
                  <a:pt x="16808" y="16845"/>
                </a:lnTo>
                <a:lnTo>
                  <a:pt x="16113" y="17157"/>
                </a:lnTo>
                <a:lnTo>
                  <a:pt x="15419" y="17547"/>
                </a:lnTo>
                <a:lnTo>
                  <a:pt x="15071" y="18171"/>
                </a:lnTo>
                <a:lnTo>
                  <a:pt x="14377" y="18872"/>
                </a:lnTo>
                <a:lnTo>
                  <a:pt x="13266" y="19496"/>
                </a:lnTo>
                <a:lnTo>
                  <a:pt x="12432" y="19729"/>
                </a:lnTo>
                <a:lnTo>
                  <a:pt x="11390" y="19573"/>
                </a:lnTo>
                <a:lnTo>
                  <a:pt x="10765" y="20197"/>
                </a:lnTo>
                <a:lnTo>
                  <a:pt x="9793" y="20353"/>
                </a:lnTo>
                <a:lnTo>
                  <a:pt x="9446" y="21054"/>
                </a:lnTo>
                <a:lnTo>
                  <a:pt x="8543" y="21366"/>
                </a:lnTo>
                <a:lnTo>
                  <a:pt x="7779" y="21288"/>
                </a:lnTo>
                <a:lnTo>
                  <a:pt x="7084" y="21600"/>
                </a:lnTo>
                <a:lnTo>
                  <a:pt x="6598" y="21288"/>
                </a:lnTo>
                <a:lnTo>
                  <a:pt x="6042" y="20197"/>
                </a:lnTo>
                <a:lnTo>
                  <a:pt x="5626" y="19340"/>
                </a:lnTo>
                <a:lnTo>
                  <a:pt x="5556" y="18326"/>
                </a:lnTo>
                <a:lnTo>
                  <a:pt x="5140" y="17625"/>
                </a:lnTo>
                <a:lnTo>
                  <a:pt x="5278" y="17001"/>
                </a:lnTo>
                <a:lnTo>
                  <a:pt x="4584" y="16378"/>
                </a:lnTo>
                <a:lnTo>
                  <a:pt x="3889" y="16222"/>
                </a:lnTo>
                <a:lnTo>
                  <a:pt x="3264" y="15988"/>
                </a:lnTo>
                <a:lnTo>
                  <a:pt x="2570" y="15754"/>
                </a:lnTo>
                <a:lnTo>
                  <a:pt x="2084" y="16222"/>
                </a:lnTo>
                <a:lnTo>
                  <a:pt x="1511" y="16514"/>
                </a:lnTo>
                <a:lnTo>
                  <a:pt x="1328" y="15998"/>
                </a:lnTo>
                <a:lnTo>
                  <a:pt x="1259" y="15559"/>
                </a:lnTo>
                <a:lnTo>
                  <a:pt x="547" y="14848"/>
                </a:lnTo>
                <a:lnTo>
                  <a:pt x="651" y="14127"/>
                </a:lnTo>
                <a:lnTo>
                  <a:pt x="972" y="13572"/>
                </a:lnTo>
                <a:lnTo>
                  <a:pt x="764" y="12695"/>
                </a:lnTo>
                <a:lnTo>
                  <a:pt x="425" y="12023"/>
                </a:lnTo>
                <a:lnTo>
                  <a:pt x="78" y="11000"/>
                </a:lnTo>
                <a:lnTo>
                  <a:pt x="0" y="9616"/>
                </a:lnTo>
                <a:lnTo>
                  <a:pt x="530" y="8778"/>
                </a:lnTo>
                <a:lnTo>
                  <a:pt x="964" y="7950"/>
                </a:lnTo>
                <a:lnTo>
                  <a:pt x="1120" y="7463"/>
                </a:lnTo>
                <a:lnTo>
                  <a:pt x="1024" y="6849"/>
                </a:lnTo>
                <a:close/>
              </a:path>
            </a:pathLst>
          </a:custGeom>
          <a:solidFill>
            <a:srgbClr val="D5D5D5"/>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a:pPr>
            <a:endParaRPr/>
          </a:p>
        </p:txBody>
      </p:sp>
      <p:sp>
        <p:nvSpPr>
          <p:cNvPr id="32" name="Freeform 19"/>
          <p:cNvSpPr/>
          <p:nvPr userDrawn="1"/>
        </p:nvSpPr>
        <p:spPr>
          <a:xfrm>
            <a:off x="8517156" y="4926008"/>
            <a:ext cx="1536380" cy="1409785"/>
          </a:xfrm>
          <a:custGeom>
            <a:avLst/>
            <a:gdLst/>
            <a:ahLst/>
            <a:cxnLst>
              <a:cxn ang="0">
                <a:pos x="wd2" y="hd2"/>
              </a:cxn>
              <a:cxn ang="5400000">
                <a:pos x="wd2" y="hd2"/>
              </a:cxn>
              <a:cxn ang="10800000">
                <a:pos x="wd2" y="hd2"/>
              </a:cxn>
              <a:cxn ang="16200000">
                <a:pos x="wd2" y="hd2"/>
              </a:cxn>
            </a:cxnLst>
            <a:rect l="0" t="0" r="r" b="b"/>
            <a:pathLst>
              <a:path w="21600" h="21600" extrusionOk="0">
                <a:moveTo>
                  <a:pt x="3320" y="14820"/>
                </a:moveTo>
                <a:lnTo>
                  <a:pt x="3465" y="13951"/>
                </a:lnTo>
                <a:lnTo>
                  <a:pt x="2876" y="13040"/>
                </a:lnTo>
                <a:lnTo>
                  <a:pt x="3021" y="12267"/>
                </a:lnTo>
                <a:lnTo>
                  <a:pt x="2545" y="11659"/>
                </a:lnTo>
                <a:lnTo>
                  <a:pt x="2173" y="11529"/>
                </a:lnTo>
                <a:lnTo>
                  <a:pt x="1793" y="11191"/>
                </a:lnTo>
                <a:lnTo>
                  <a:pt x="1373" y="10409"/>
                </a:lnTo>
                <a:lnTo>
                  <a:pt x="889" y="10053"/>
                </a:lnTo>
                <a:lnTo>
                  <a:pt x="937" y="9498"/>
                </a:lnTo>
                <a:lnTo>
                  <a:pt x="630" y="9168"/>
                </a:lnTo>
                <a:lnTo>
                  <a:pt x="65" y="9081"/>
                </a:lnTo>
                <a:lnTo>
                  <a:pt x="24" y="8456"/>
                </a:lnTo>
                <a:lnTo>
                  <a:pt x="0" y="7840"/>
                </a:lnTo>
                <a:lnTo>
                  <a:pt x="1010" y="6798"/>
                </a:lnTo>
                <a:lnTo>
                  <a:pt x="1591" y="6034"/>
                </a:lnTo>
                <a:lnTo>
                  <a:pt x="2076" y="5773"/>
                </a:lnTo>
                <a:lnTo>
                  <a:pt x="2617" y="4992"/>
                </a:lnTo>
                <a:lnTo>
                  <a:pt x="2229" y="4289"/>
                </a:lnTo>
                <a:lnTo>
                  <a:pt x="2036" y="3672"/>
                </a:lnTo>
                <a:lnTo>
                  <a:pt x="2617" y="3325"/>
                </a:lnTo>
                <a:lnTo>
                  <a:pt x="3393" y="3195"/>
                </a:lnTo>
                <a:lnTo>
                  <a:pt x="3578" y="1867"/>
                </a:lnTo>
                <a:lnTo>
                  <a:pt x="3990" y="1658"/>
                </a:lnTo>
                <a:lnTo>
                  <a:pt x="4629" y="1658"/>
                </a:lnTo>
                <a:lnTo>
                  <a:pt x="5905" y="1241"/>
                </a:lnTo>
                <a:lnTo>
                  <a:pt x="6462" y="1302"/>
                </a:lnTo>
                <a:lnTo>
                  <a:pt x="6761" y="1042"/>
                </a:lnTo>
                <a:lnTo>
                  <a:pt x="7141" y="1111"/>
                </a:lnTo>
                <a:lnTo>
                  <a:pt x="7464" y="668"/>
                </a:lnTo>
                <a:lnTo>
                  <a:pt x="7997" y="391"/>
                </a:lnTo>
                <a:lnTo>
                  <a:pt x="8409" y="0"/>
                </a:lnTo>
                <a:lnTo>
                  <a:pt x="9685" y="391"/>
                </a:lnTo>
                <a:lnTo>
                  <a:pt x="10340" y="564"/>
                </a:lnTo>
                <a:lnTo>
                  <a:pt x="10945" y="1094"/>
                </a:lnTo>
                <a:lnTo>
                  <a:pt x="10824" y="1667"/>
                </a:lnTo>
                <a:lnTo>
                  <a:pt x="11220" y="2257"/>
                </a:lnTo>
                <a:lnTo>
                  <a:pt x="11285" y="3177"/>
                </a:lnTo>
                <a:lnTo>
                  <a:pt x="12206" y="4923"/>
                </a:lnTo>
                <a:lnTo>
                  <a:pt x="12626" y="5200"/>
                </a:lnTo>
                <a:lnTo>
                  <a:pt x="13272" y="4923"/>
                </a:lnTo>
                <a:lnTo>
                  <a:pt x="14047" y="5001"/>
                </a:lnTo>
                <a:lnTo>
                  <a:pt x="14847" y="4714"/>
                </a:lnTo>
                <a:lnTo>
                  <a:pt x="15162" y="4089"/>
                </a:lnTo>
                <a:lnTo>
                  <a:pt x="16067" y="3950"/>
                </a:lnTo>
                <a:lnTo>
                  <a:pt x="16624" y="3403"/>
                </a:lnTo>
                <a:lnTo>
                  <a:pt x="17593" y="3516"/>
                </a:lnTo>
                <a:lnTo>
                  <a:pt x="18345" y="3351"/>
                </a:lnTo>
                <a:lnTo>
                  <a:pt x="19185" y="2908"/>
                </a:lnTo>
                <a:lnTo>
                  <a:pt x="19451" y="3308"/>
                </a:lnTo>
                <a:lnTo>
                  <a:pt x="19403" y="4306"/>
                </a:lnTo>
                <a:lnTo>
                  <a:pt x="19144" y="4792"/>
                </a:lnTo>
                <a:lnTo>
                  <a:pt x="19144" y="5904"/>
                </a:lnTo>
                <a:lnTo>
                  <a:pt x="19427" y="6867"/>
                </a:lnTo>
                <a:lnTo>
                  <a:pt x="19492" y="7909"/>
                </a:lnTo>
                <a:lnTo>
                  <a:pt x="19298" y="8812"/>
                </a:lnTo>
                <a:lnTo>
                  <a:pt x="19233" y="9784"/>
                </a:lnTo>
                <a:lnTo>
                  <a:pt x="19169" y="10895"/>
                </a:lnTo>
                <a:lnTo>
                  <a:pt x="19815" y="11590"/>
                </a:lnTo>
                <a:lnTo>
                  <a:pt x="20526" y="12076"/>
                </a:lnTo>
                <a:lnTo>
                  <a:pt x="20978" y="12493"/>
                </a:lnTo>
                <a:lnTo>
                  <a:pt x="20954" y="13057"/>
                </a:lnTo>
                <a:lnTo>
                  <a:pt x="21018" y="13821"/>
                </a:lnTo>
                <a:lnTo>
                  <a:pt x="20760" y="14377"/>
                </a:lnTo>
                <a:lnTo>
                  <a:pt x="20833" y="15106"/>
                </a:lnTo>
                <a:lnTo>
                  <a:pt x="21212" y="15766"/>
                </a:lnTo>
                <a:lnTo>
                  <a:pt x="21600" y="16391"/>
                </a:lnTo>
                <a:lnTo>
                  <a:pt x="21471" y="16877"/>
                </a:lnTo>
                <a:lnTo>
                  <a:pt x="21212" y="17502"/>
                </a:lnTo>
                <a:lnTo>
                  <a:pt x="19984" y="17433"/>
                </a:lnTo>
                <a:lnTo>
                  <a:pt x="19403" y="17919"/>
                </a:lnTo>
                <a:lnTo>
                  <a:pt x="18684" y="17441"/>
                </a:lnTo>
                <a:lnTo>
                  <a:pt x="18498" y="18127"/>
                </a:lnTo>
                <a:lnTo>
                  <a:pt x="17917" y="18752"/>
                </a:lnTo>
                <a:lnTo>
                  <a:pt x="17488" y="19525"/>
                </a:lnTo>
                <a:lnTo>
                  <a:pt x="16947" y="19655"/>
                </a:lnTo>
                <a:lnTo>
                  <a:pt x="16559" y="19377"/>
                </a:lnTo>
                <a:lnTo>
                  <a:pt x="15978" y="18822"/>
                </a:lnTo>
                <a:lnTo>
                  <a:pt x="15461" y="18544"/>
                </a:lnTo>
                <a:lnTo>
                  <a:pt x="15202" y="18058"/>
                </a:lnTo>
                <a:lnTo>
                  <a:pt x="15138" y="17641"/>
                </a:lnTo>
                <a:lnTo>
                  <a:pt x="14556" y="17711"/>
                </a:lnTo>
                <a:lnTo>
                  <a:pt x="14039" y="17919"/>
                </a:lnTo>
                <a:lnTo>
                  <a:pt x="13393" y="18336"/>
                </a:lnTo>
                <a:lnTo>
                  <a:pt x="12811" y="18266"/>
                </a:lnTo>
                <a:lnTo>
                  <a:pt x="12359" y="17850"/>
                </a:lnTo>
                <a:lnTo>
                  <a:pt x="11761" y="17962"/>
                </a:lnTo>
                <a:lnTo>
                  <a:pt x="11196" y="18544"/>
                </a:lnTo>
                <a:lnTo>
                  <a:pt x="10485" y="18961"/>
                </a:lnTo>
                <a:lnTo>
                  <a:pt x="9645" y="19586"/>
                </a:lnTo>
                <a:lnTo>
                  <a:pt x="9451" y="20141"/>
                </a:lnTo>
                <a:lnTo>
                  <a:pt x="9322" y="20697"/>
                </a:lnTo>
                <a:lnTo>
                  <a:pt x="8902" y="21600"/>
                </a:lnTo>
                <a:lnTo>
                  <a:pt x="8054" y="21175"/>
                </a:lnTo>
                <a:lnTo>
                  <a:pt x="7666" y="20550"/>
                </a:lnTo>
                <a:lnTo>
                  <a:pt x="7020" y="20550"/>
                </a:lnTo>
                <a:lnTo>
                  <a:pt x="6696" y="20966"/>
                </a:lnTo>
                <a:lnTo>
                  <a:pt x="6042" y="21340"/>
                </a:lnTo>
                <a:lnTo>
                  <a:pt x="5663" y="20966"/>
                </a:lnTo>
                <a:lnTo>
                  <a:pt x="5921" y="20202"/>
                </a:lnTo>
                <a:lnTo>
                  <a:pt x="6309" y="19508"/>
                </a:lnTo>
                <a:lnTo>
                  <a:pt x="5986" y="18744"/>
                </a:lnTo>
                <a:lnTo>
                  <a:pt x="5921" y="17910"/>
                </a:lnTo>
                <a:lnTo>
                  <a:pt x="5275" y="17771"/>
                </a:lnTo>
                <a:lnTo>
                  <a:pt x="4241" y="17146"/>
                </a:lnTo>
                <a:lnTo>
                  <a:pt x="3893" y="16400"/>
                </a:lnTo>
                <a:lnTo>
                  <a:pt x="3788" y="15479"/>
                </a:lnTo>
                <a:lnTo>
                  <a:pt x="3482" y="15228"/>
                </a:lnTo>
                <a:lnTo>
                  <a:pt x="3320" y="14820"/>
                </a:lnTo>
                <a:close/>
              </a:path>
            </a:pathLst>
          </a:custGeom>
          <a:solidFill>
            <a:srgbClr val="312B7A"/>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a:pPr>
            <a:endParaRPr/>
          </a:p>
        </p:txBody>
      </p:sp>
      <p:sp>
        <p:nvSpPr>
          <p:cNvPr id="33" name="Freeform 20"/>
          <p:cNvSpPr/>
          <p:nvPr userDrawn="1"/>
        </p:nvSpPr>
        <p:spPr>
          <a:xfrm>
            <a:off x="9878490" y="4581633"/>
            <a:ext cx="1598937" cy="1926344"/>
          </a:xfrm>
          <a:custGeom>
            <a:avLst/>
            <a:gdLst/>
            <a:ahLst/>
            <a:cxnLst>
              <a:cxn ang="0">
                <a:pos x="wd2" y="hd2"/>
              </a:cxn>
              <a:cxn ang="5400000">
                <a:pos x="wd2" y="hd2"/>
              </a:cxn>
              <a:cxn ang="10800000">
                <a:pos x="wd2" y="hd2"/>
              </a:cxn>
              <a:cxn ang="16200000">
                <a:pos x="wd2" y="hd2"/>
              </a:cxn>
            </a:cxnLst>
            <a:rect l="0" t="0" r="r" b="b"/>
            <a:pathLst>
              <a:path w="21600" h="21600" extrusionOk="0">
                <a:moveTo>
                  <a:pt x="47" y="5969"/>
                </a:moveTo>
                <a:lnTo>
                  <a:pt x="310" y="5874"/>
                </a:lnTo>
                <a:lnTo>
                  <a:pt x="891" y="5441"/>
                </a:lnTo>
                <a:lnTo>
                  <a:pt x="1209" y="5022"/>
                </a:lnTo>
                <a:lnTo>
                  <a:pt x="1821" y="4774"/>
                </a:lnTo>
                <a:lnTo>
                  <a:pt x="2441" y="4564"/>
                </a:lnTo>
                <a:lnTo>
                  <a:pt x="2868" y="4125"/>
                </a:lnTo>
                <a:lnTo>
                  <a:pt x="3511" y="3687"/>
                </a:lnTo>
                <a:lnTo>
                  <a:pt x="4046" y="3496"/>
                </a:lnTo>
                <a:lnTo>
                  <a:pt x="5278" y="2543"/>
                </a:lnTo>
                <a:lnTo>
                  <a:pt x="6053" y="2060"/>
                </a:lnTo>
                <a:lnTo>
                  <a:pt x="6092" y="1583"/>
                </a:lnTo>
                <a:lnTo>
                  <a:pt x="6045" y="1112"/>
                </a:lnTo>
                <a:lnTo>
                  <a:pt x="6324" y="884"/>
                </a:lnTo>
                <a:lnTo>
                  <a:pt x="6704" y="687"/>
                </a:lnTo>
                <a:lnTo>
                  <a:pt x="7184" y="712"/>
                </a:lnTo>
                <a:lnTo>
                  <a:pt x="7564" y="712"/>
                </a:lnTo>
                <a:lnTo>
                  <a:pt x="7657" y="502"/>
                </a:lnTo>
                <a:lnTo>
                  <a:pt x="7719" y="248"/>
                </a:lnTo>
                <a:lnTo>
                  <a:pt x="8347" y="0"/>
                </a:lnTo>
                <a:lnTo>
                  <a:pt x="8649" y="248"/>
                </a:lnTo>
                <a:lnTo>
                  <a:pt x="9254" y="521"/>
                </a:lnTo>
                <a:lnTo>
                  <a:pt x="9424" y="801"/>
                </a:lnTo>
                <a:lnTo>
                  <a:pt x="9882" y="1106"/>
                </a:lnTo>
                <a:lnTo>
                  <a:pt x="9448" y="1507"/>
                </a:lnTo>
                <a:lnTo>
                  <a:pt x="9424" y="1869"/>
                </a:lnTo>
                <a:lnTo>
                  <a:pt x="10556" y="2581"/>
                </a:lnTo>
                <a:lnTo>
                  <a:pt x="11230" y="2638"/>
                </a:lnTo>
                <a:lnTo>
                  <a:pt x="11587" y="2905"/>
                </a:lnTo>
                <a:lnTo>
                  <a:pt x="11997" y="2905"/>
                </a:lnTo>
                <a:lnTo>
                  <a:pt x="12230" y="3153"/>
                </a:lnTo>
                <a:lnTo>
                  <a:pt x="12424" y="3420"/>
                </a:lnTo>
                <a:lnTo>
                  <a:pt x="12470" y="3782"/>
                </a:lnTo>
                <a:lnTo>
                  <a:pt x="12656" y="4100"/>
                </a:lnTo>
                <a:lnTo>
                  <a:pt x="12672" y="4545"/>
                </a:lnTo>
                <a:lnTo>
                  <a:pt x="12439" y="4717"/>
                </a:lnTo>
                <a:lnTo>
                  <a:pt x="11889" y="4831"/>
                </a:lnTo>
                <a:lnTo>
                  <a:pt x="11494" y="4958"/>
                </a:lnTo>
                <a:lnTo>
                  <a:pt x="11842" y="5270"/>
                </a:lnTo>
                <a:lnTo>
                  <a:pt x="12075" y="5556"/>
                </a:lnTo>
                <a:lnTo>
                  <a:pt x="12230" y="5918"/>
                </a:lnTo>
                <a:lnTo>
                  <a:pt x="12563" y="5785"/>
                </a:lnTo>
                <a:lnTo>
                  <a:pt x="13044" y="5632"/>
                </a:lnTo>
                <a:lnTo>
                  <a:pt x="13485" y="6007"/>
                </a:lnTo>
                <a:lnTo>
                  <a:pt x="13718" y="6357"/>
                </a:lnTo>
                <a:lnTo>
                  <a:pt x="14950" y="6446"/>
                </a:lnTo>
                <a:lnTo>
                  <a:pt x="16345" y="6522"/>
                </a:lnTo>
                <a:lnTo>
                  <a:pt x="17074" y="6141"/>
                </a:lnTo>
                <a:lnTo>
                  <a:pt x="18120" y="5168"/>
                </a:lnTo>
                <a:lnTo>
                  <a:pt x="19112" y="5321"/>
                </a:lnTo>
                <a:lnTo>
                  <a:pt x="19864" y="5282"/>
                </a:lnTo>
                <a:lnTo>
                  <a:pt x="20740" y="5918"/>
                </a:lnTo>
                <a:lnTo>
                  <a:pt x="21329" y="6376"/>
                </a:lnTo>
                <a:lnTo>
                  <a:pt x="21600" y="6808"/>
                </a:lnTo>
                <a:lnTo>
                  <a:pt x="21050" y="7259"/>
                </a:lnTo>
                <a:lnTo>
                  <a:pt x="20616" y="7870"/>
                </a:lnTo>
                <a:lnTo>
                  <a:pt x="19810" y="8327"/>
                </a:lnTo>
                <a:lnTo>
                  <a:pt x="19314" y="9090"/>
                </a:lnTo>
                <a:lnTo>
                  <a:pt x="18353" y="9344"/>
                </a:lnTo>
                <a:lnTo>
                  <a:pt x="18384" y="9955"/>
                </a:lnTo>
                <a:lnTo>
                  <a:pt x="17888" y="10514"/>
                </a:lnTo>
                <a:lnTo>
                  <a:pt x="17330" y="11022"/>
                </a:lnTo>
                <a:lnTo>
                  <a:pt x="16896" y="11785"/>
                </a:lnTo>
                <a:lnTo>
                  <a:pt x="16276" y="12294"/>
                </a:lnTo>
                <a:lnTo>
                  <a:pt x="15532" y="12955"/>
                </a:lnTo>
                <a:lnTo>
                  <a:pt x="14850" y="13616"/>
                </a:lnTo>
                <a:lnTo>
                  <a:pt x="14540" y="14328"/>
                </a:lnTo>
                <a:lnTo>
                  <a:pt x="14043" y="14887"/>
                </a:lnTo>
                <a:lnTo>
                  <a:pt x="13485" y="15498"/>
                </a:lnTo>
                <a:lnTo>
                  <a:pt x="14291" y="16057"/>
                </a:lnTo>
                <a:lnTo>
                  <a:pt x="14105" y="19261"/>
                </a:lnTo>
                <a:lnTo>
                  <a:pt x="14478" y="19820"/>
                </a:lnTo>
                <a:lnTo>
                  <a:pt x="14912" y="20278"/>
                </a:lnTo>
                <a:lnTo>
                  <a:pt x="15834" y="20564"/>
                </a:lnTo>
                <a:lnTo>
                  <a:pt x="15408" y="21091"/>
                </a:lnTo>
                <a:lnTo>
                  <a:pt x="14912" y="21600"/>
                </a:lnTo>
                <a:lnTo>
                  <a:pt x="14602" y="21142"/>
                </a:lnTo>
                <a:lnTo>
                  <a:pt x="14353" y="20837"/>
                </a:lnTo>
                <a:lnTo>
                  <a:pt x="13609" y="20939"/>
                </a:lnTo>
                <a:lnTo>
                  <a:pt x="12989" y="21041"/>
                </a:lnTo>
                <a:lnTo>
                  <a:pt x="12369" y="20481"/>
                </a:lnTo>
                <a:lnTo>
                  <a:pt x="11501" y="20481"/>
                </a:lnTo>
                <a:lnTo>
                  <a:pt x="10881" y="20278"/>
                </a:lnTo>
                <a:lnTo>
                  <a:pt x="10323" y="19922"/>
                </a:lnTo>
                <a:lnTo>
                  <a:pt x="9455" y="19871"/>
                </a:lnTo>
                <a:lnTo>
                  <a:pt x="8835" y="19566"/>
                </a:lnTo>
                <a:lnTo>
                  <a:pt x="8277" y="19362"/>
                </a:lnTo>
                <a:lnTo>
                  <a:pt x="7781" y="19006"/>
                </a:lnTo>
                <a:lnTo>
                  <a:pt x="7533" y="18549"/>
                </a:lnTo>
                <a:lnTo>
                  <a:pt x="7223" y="17888"/>
                </a:lnTo>
                <a:lnTo>
                  <a:pt x="6541" y="17532"/>
                </a:lnTo>
                <a:lnTo>
                  <a:pt x="5859" y="17379"/>
                </a:lnTo>
                <a:lnTo>
                  <a:pt x="5301" y="17532"/>
                </a:lnTo>
                <a:lnTo>
                  <a:pt x="4991" y="17074"/>
                </a:lnTo>
                <a:lnTo>
                  <a:pt x="4433" y="16921"/>
                </a:lnTo>
                <a:lnTo>
                  <a:pt x="3937" y="16616"/>
                </a:lnTo>
                <a:lnTo>
                  <a:pt x="3441" y="16515"/>
                </a:lnTo>
                <a:lnTo>
                  <a:pt x="2759" y="16667"/>
                </a:lnTo>
                <a:lnTo>
                  <a:pt x="2007" y="16667"/>
                </a:lnTo>
                <a:lnTo>
                  <a:pt x="2232" y="16229"/>
                </a:lnTo>
                <a:lnTo>
                  <a:pt x="2372" y="15854"/>
                </a:lnTo>
                <a:lnTo>
                  <a:pt x="1628" y="14932"/>
                </a:lnTo>
                <a:lnTo>
                  <a:pt x="1558" y="14379"/>
                </a:lnTo>
                <a:lnTo>
                  <a:pt x="1798" y="13966"/>
                </a:lnTo>
                <a:lnTo>
                  <a:pt x="1744" y="13463"/>
                </a:lnTo>
                <a:lnTo>
                  <a:pt x="1775" y="12987"/>
                </a:lnTo>
                <a:lnTo>
                  <a:pt x="1263" y="12669"/>
                </a:lnTo>
                <a:lnTo>
                  <a:pt x="698" y="12376"/>
                </a:lnTo>
                <a:lnTo>
                  <a:pt x="23" y="11811"/>
                </a:lnTo>
                <a:lnTo>
                  <a:pt x="147" y="10323"/>
                </a:lnTo>
                <a:lnTo>
                  <a:pt x="333" y="9656"/>
                </a:lnTo>
                <a:lnTo>
                  <a:pt x="279" y="8855"/>
                </a:lnTo>
                <a:lnTo>
                  <a:pt x="0" y="8162"/>
                </a:lnTo>
                <a:lnTo>
                  <a:pt x="8" y="7386"/>
                </a:lnTo>
                <a:lnTo>
                  <a:pt x="256" y="6980"/>
                </a:lnTo>
                <a:lnTo>
                  <a:pt x="310" y="6280"/>
                </a:lnTo>
                <a:lnTo>
                  <a:pt x="47" y="5969"/>
                </a:lnTo>
                <a:close/>
              </a:path>
            </a:pathLst>
          </a:custGeom>
          <a:solidFill>
            <a:srgbClr val="D5D5D5"/>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a:pPr>
            <a:endParaRPr/>
          </a:p>
        </p:txBody>
      </p:sp>
      <p:sp>
        <p:nvSpPr>
          <p:cNvPr id="34" name="Freeform 37"/>
          <p:cNvSpPr/>
          <p:nvPr userDrawn="1"/>
        </p:nvSpPr>
        <p:spPr>
          <a:xfrm>
            <a:off x="5234349" y="1228516"/>
            <a:ext cx="313934" cy="180684"/>
          </a:xfrm>
          <a:custGeom>
            <a:avLst/>
            <a:gdLst/>
            <a:ahLst/>
            <a:cxnLst>
              <a:cxn ang="0">
                <a:pos x="wd2" y="hd2"/>
              </a:cxn>
              <a:cxn ang="5400000">
                <a:pos x="wd2" y="hd2"/>
              </a:cxn>
              <a:cxn ang="10800000">
                <a:pos x="wd2" y="hd2"/>
              </a:cxn>
              <a:cxn ang="16200000">
                <a:pos x="wd2" y="hd2"/>
              </a:cxn>
            </a:cxnLst>
            <a:rect l="0" t="0" r="r" b="b"/>
            <a:pathLst>
              <a:path w="21600" h="21600" extrusionOk="0">
                <a:moveTo>
                  <a:pt x="6551" y="15100"/>
                </a:moveTo>
                <a:lnTo>
                  <a:pt x="2422" y="15641"/>
                </a:lnTo>
                <a:lnTo>
                  <a:pt x="0" y="18418"/>
                </a:lnTo>
                <a:lnTo>
                  <a:pt x="1787" y="21532"/>
                </a:lnTo>
                <a:lnTo>
                  <a:pt x="4646" y="21600"/>
                </a:lnTo>
                <a:lnTo>
                  <a:pt x="7822" y="20517"/>
                </a:lnTo>
                <a:lnTo>
                  <a:pt x="9410" y="17266"/>
                </a:lnTo>
                <a:lnTo>
                  <a:pt x="11634" y="17808"/>
                </a:lnTo>
                <a:lnTo>
                  <a:pt x="14413" y="18418"/>
                </a:lnTo>
                <a:lnTo>
                  <a:pt x="17987" y="16183"/>
                </a:lnTo>
                <a:lnTo>
                  <a:pt x="20210" y="11850"/>
                </a:lnTo>
                <a:lnTo>
                  <a:pt x="21481" y="8058"/>
                </a:lnTo>
                <a:lnTo>
                  <a:pt x="21600" y="3115"/>
                </a:lnTo>
                <a:lnTo>
                  <a:pt x="21600" y="0"/>
                </a:lnTo>
                <a:lnTo>
                  <a:pt x="18622" y="2099"/>
                </a:lnTo>
                <a:lnTo>
                  <a:pt x="14810" y="5349"/>
                </a:lnTo>
                <a:lnTo>
                  <a:pt x="10681" y="8599"/>
                </a:lnTo>
                <a:lnTo>
                  <a:pt x="8140" y="11850"/>
                </a:lnTo>
                <a:lnTo>
                  <a:pt x="6551" y="15100"/>
                </a:lnTo>
                <a:close/>
              </a:path>
            </a:pathLst>
          </a:custGeom>
          <a:solidFill>
            <a:srgbClr val="D5D5D5"/>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a:pPr>
            <a:endParaRPr/>
          </a:p>
        </p:txBody>
      </p:sp>
      <p:sp>
        <p:nvSpPr>
          <p:cNvPr id="35" name="Freeform 38"/>
          <p:cNvSpPr/>
          <p:nvPr userDrawn="1"/>
        </p:nvSpPr>
        <p:spPr>
          <a:xfrm>
            <a:off x="5454732" y="2166483"/>
            <a:ext cx="1231628" cy="1827224"/>
          </a:xfrm>
          <a:custGeom>
            <a:avLst/>
            <a:gdLst/>
            <a:ahLst/>
            <a:cxnLst>
              <a:cxn ang="0">
                <a:pos x="wd2" y="hd2"/>
              </a:cxn>
              <a:cxn ang="5400000">
                <a:pos x="wd2" y="hd2"/>
              </a:cxn>
              <a:cxn ang="10800000">
                <a:pos x="wd2" y="hd2"/>
              </a:cxn>
              <a:cxn ang="16200000">
                <a:pos x="wd2" y="hd2"/>
              </a:cxn>
            </a:cxnLst>
            <a:rect l="0" t="0" r="r" b="b"/>
            <a:pathLst>
              <a:path w="21600" h="21600" extrusionOk="0">
                <a:moveTo>
                  <a:pt x="4799" y="21600"/>
                </a:moveTo>
                <a:lnTo>
                  <a:pt x="4316" y="20957"/>
                </a:lnTo>
                <a:lnTo>
                  <a:pt x="3592" y="20422"/>
                </a:lnTo>
                <a:lnTo>
                  <a:pt x="2706" y="19886"/>
                </a:lnTo>
                <a:lnTo>
                  <a:pt x="1730" y="19678"/>
                </a:lnTo>
                <a:lnTo>
                  <a:pt x="2384" y="18440"/>
                </a:lnTo>
                <a:lnTo>
                  <a:pt x="1580" y="17958"/>
                </a:lnTo>
                <a:lnTo>
                  <a:pt x="1046" y="17295"/>
                </a:lnTo>
                <a:lnTo>
                  <a:pt x="644" y="16545"/>
                </a:lnTo>
                <a:lnTo>
                  <a:pt x="543" y="15668"/>
                </a:lnTo>
                <a:lnTo>
                  <a:pt x="1610" y="15045"/>
                </a:lnTo>
                <a:lnTo>
                  <a:pt x="1851" y="14081"/>
                </a:lnTo>
                <a:lnTo>
                  <a:pt x="2576" y="13599"/>
                </a:lnTo>
                <a:lnTo>
                  <a:pt x="1771" y="12849"/>
                </a:lnTo>
                <a:lnTo>
                  <a:pt x="1137" y="12065"/>
                </a:lnTo>
                <a:lnTo>
                  <a:pt x="1730" y="11061"/>
                </a:lnTo>
                <a:lnTo>
                  <a:pt x="563" y="10385"/>
                </a:lnTo>
                <a:lnTo>
                  <a:pt x="161" y="9796"/>
                </a:lnTo>
                <a:lnTo>
                  <a:pt x="0" y="9099"/>
                </a:lnTo>
                <a:lnTo>
                  <a:pt x="80" y="8403"/>
                </a:lnTo>
                <a:lnTo>
                  <a:pt x="885" y="7867"/>
                </a:lnTo>
                <a:lnTo>
                  <a:pt x="885" y="7064"/>
                </a:lnTo>
                <a:lnTo>
                  <a:pt x="654" y="6307"/>
                </a:lnTo>
                <a:lnTo>
                  <a:pt x="1127" y="5785"/>
                </a:lnTo>
                <a:lnTo>
                  <a:pt x="2576" y="5818"/>
                </a:lnTo>
                <a:lnTo>
                  <a:pt x="3149" y="5236"/>
                </a:lnTo>
                <a:lnTo>
                  <a:pt x="3058" y="4520"/>
                </a:lnTo>
                <a:lnTo>
                  <a:pt x="3883" y="4051"/>
                </a:lnTo>
                <a:lnTo>
                  <a:pt x="4205" y="3334"/>
                </a:lnTo>
                <a:lnTo>
                  <a:pt x="5151" y="3314"/>
                </a:lnTo>
                <a:lnTo>
                  <a:pt x="5926" y="3515"/>
                </a:lnTo>
                <a:lnTo>
                  <a:pt x="6891" y="3375"/>
                </a:lnTo>
                <a:lnTo>
                  <a:pt x="7857" y="2892"/>
                </a:lnTo>
                <a:lnTo>
                  <a:pt x="9246" y="2069"/>
                </a:lnTo>
                <a:lnTo>
                  <a:pt x="10332" y="1808"/>
                </a:lnTo>
                <a:lnTo>
                  <a:pt x="11338" y="1339"/>
                </a:lnTo>
                <a:lnTo>
                  <a:pt x="12113" y="1500"/>
                </a:lnTo>
                <a:lnTo>
                  <a:pt x="12606" y="1868"/>
                </a:lnTo>
                <a:lnTo>
                  <a:pt x="13471" y="1620"/>
                </a:lnTo>
                <a:lnTo>
                  <a:pt x="14205" y="1299"/>
                </a:lnTo>
                <a:lnTo>
                  <a:pt x="15342" y="234"/>
                </a:lnTo>
                <a:lnTo>
                  <a:pt x="15926" y="0"/>
                </a:lnTo>
                <a:lnTo>
                  <a:pt x="16771" y="261"/>
                </a:lnTo>
                <a:lnTo>
                  <a:pt x="16982" y="857"/>
                </a:lnTo>
                <a:lnTo>
                  <a:pt x="16560" y="957"/>
                </a:lnTo>
                <a:lnTo>
                  <a:pt x="16489" y="1440"/>
                </a:lnTo>
                <a:lnTo>
                  <a:pt x="15986" y="1620"/>
                </a:lnTo>
                <a:lnTo>
                  <a:pt x="16389" y="2049"/>
                </a:lnTo>
                <a:lnTo>
                  <a:pt x="16872" y="2906"/>
                </a:lnTo>
                <a:lnTo>
                  <a:pt x="16308" y="3281"/>
                </a:lnTo>
                <a:lnTo>
                  <a:pt x="15664" y="3656"/>
                </a:lnTo>
                <a:lnTo>
                  <a:pt x="16228" y="4566"/>
                </a:lnTo>
                <a:lnTo>
                  <a:pt x="15342" y="4727"/>
                </a:lnTo>
                <a:lnTo>
                  <a:pt x="14698" y="5370"/>
                </a:lnTo>
                <a:lnTo>
                  <a:pt x="14537" y="6227"/>
                </a:lnTo>
                <a:lnTo>
                  <a:pt x="14618" y="6763"/>
                </a:lnTo>
                <a:lnTo>
                  <a:pt x="15262" y="7459"/>
                </a:lnTo>
                <a:lnTo>
                  <a:pt x="15181" y="8423"/>
                </a:lnTo>
                <a:lnTo>
                  <a:pt x="15503" y="9066"/>
                </a:lnTo>
                <a:lnTo>
                  <a:pt x="15503" y="11101"/>
                </a:lnTo>
                <a:lnTo>
                  <a:pt x="15262" y="11637"/>
                </a:lnTo>
                <a:lnTo>
                  <a:pt x="15181" y="12226"/>
                </a:lnTo>
                <a:lnTo>
                  <a:pt x="15503" y="12601"/>
                </a:lnTo>
                <a:lnTo>
                  <a:pt x="16389" y="12923"/>
                </a:lnTo>
                <a:lnTo>
                  <a:pt x="16711" y="13512"/>
                </a:lnTo>
                <a:lnTo>
                  <a:pt x="17435" y="13994"/>
                </a:lnTo>
                <a:lnTo>
                  <a:pt x="18159" y="14208"/>
                </a:lnTo>
                <a:lnTo>
                  <a:pt x="18401" y="14529"/>
                </a:lnTo>
                <a:lnTo>
                  <a:pt x="18159" y="15119"/>
                </a:lnTo>
                <a:lnTo>
                  <a:pt x="18723" y="15386"/>
                </a:lnTo>
                <a:lnTo>
                  <a:pt x="19608" y="15386"/>
                </a:lnTo>
                <a:lnTo>
                  <a:pt x="20735" y="15494"/>
                </a:lnTo>
                <a:lnTo>
                  <a:pt x="21540" y="15922"/>
                </a:lnTo>
                <a:lnTo>
                  <a:pt x="21379" y="16511"/>
                </a:lnTo>
                <a:lnTo>
                  <a:pt x="21600" y="16813"/>
                </a:lnTo>
                <a:lnTo>
                  <a:pt x="21218" y="17261"/>
                </a:lnTo>
                <a:lnTo>
                  <a:pt x="20654" y="17422"/>
                </a:lnTo>
                <a:lnTo>
                  <a:pt x="20171" y="17690"/>
                </a:lnTo>
                <a:lnTo>
                  <a:pt x="19849" y="17476"/>
                </a:lnTo>
                <a:lnTo>
                  <a:pt x="19206" y="17208"/>
                </a:lnTo>
                <a:lnTo>
                  <a:pt x="18672" y="16873"/>
                </a:lnTo>
                <a:lnTo>
                  <a:pt x="17777" y="16471"/>
                </a:lnTo>
                <a:lnTo>
                  <a:pt x="16872" y="16404"/>
                </a:lnTo>
                <a:lnTo>
                  <a:pt x="16228" y="16886"/>
                </a:lnTo>
                <a:lnTo>
                  <a:pt x="15342" y="17476"/>
                </a:lnTo>
                <a:lnTo>
                  <a:pt x="15262" y="17958"/>
                </a:lnTo>
                <a:lnTo>
                  <a:pt x="14859" y="18440"/>
                </a:lnTo>
                <a:lnTo>
                  <a:pt x="14859" y="18922"/>
                </a:lnTo>
                <a:lnTo>
                  <a:pt x="14216" y="19277"/>
                </a:lnTo>
                <a:lnTo>
                  <a:pt x="13652" y="19511"/>
                </a:lnTo>
                <a:lnTo>
                  <a:pt x="13008" y="19993"/>
                </a:lnTo>
                <a:lnTo>
                  <a:pt x="12525" y="20368"/>
                </a:lnTo>
                <a:lnTo>
                  <a:pt x="10755" y="19779"/>
                </a:lnTo>
                <a:lnTo>
                  <a:pt x="10050" y="19678"/>
                </a:lnTo>
                <a:lnTo>
                  <a:pt x="9467" y="19993"/>
                </a:lnTo>
                <a:lnTo>
                  <a:pt x="9306" y="20582"/>
                </a:lnTo>
                <a:lnTo>
                  <a:pt x="8863" y="20877"/>
                </a:lnTo>
                <a:lnTo>
                  <a:pt x="8179" y="20850"/>
                </a:lnTo>
                <a:lnTo>
                  <a:pt x="7455" y="20797"/>
                </a:lnTo>
                <a:lnTo>
                  <a:pt x="6811" y="21011"/>
                </a:lnTo>
                <a:lnTo>
                  <a:pt x="5926" y="21439"/>
                </a:lnTo>
                <a:lnTo>
                  <a:pt x="4799" y="21600"/>
                </a:lnTo>
                <a:close/>
              </a:path>
            </a:pathLst>
          </a:custGeom>
          <a:solidFill>
            <a:srgbClr val="D5D5D5"/>
          </a:solidFill>
          <a:ln w="19050">
            <a:solidFill>
              <a:srgbClr val="FFFFFF"/>
            </a:solidFill>
          </a:ln>
          <a:effectLst>
            <a:outerShdw dist="28398" dir="6993903" rotWithShape="0">
              <a:srgbClr val="B2B2B2">
                <a:alpha val="50000"/>
              </a:srgbClr>
            </a:outerShdw>
          </a:effectLst>
        </p:spPr>
        <p:txBody>
          <a:bodyPr lIns="45718" tIns="45718" rIns="45718" bIns="45718"/>
          <a:lstStyle/>
          <a:p>
            <a:pPr defTabSz="914287">
              <a:lnSpc>
                <a:spcPct val="100000"/>
              </a:lnSpc>
              <a:defRPr sz="1200"/>
            </a:pPr>
            <a:endParaRPr/>
          </a:p>
        </p:txBody>
      </p:sp>
      <p:sp>
        <p:nvSpPr>
          <p:cNvPr id="37" name="Symbol zastępczy numeru slajdu 5"/>
          <p:cNvSpPr txBox="1">
            <a:spLocks/>
          </p:cNvSpPr>
          <p:nvPr userDrawn="1"/>
        </p:nvSpPr>
        <p:spPr>
          <a:xfrm>
            <a:off x="8610600" y="6504634"/>
            <a:ext cx="2743200" cy="365125"/>
          </a:xfrm>
          <a:prstGeom prst="rect">
            <a:avLst/>
          </a:prstGeom>
        </p:spPr>
        <p:txBody>
          <a:bodyPr vert="horz" lIns="91440" tIns="45720" rIns="91440" bIns="45720" rtlCol="0" anchor="ctr"/>
          <a:lstStyle>
            <a:defPPr>
              <a:defRPr lang="pl-PL"/>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2DE85A-1CF9-47ED-B975-954F739C7F1B}" type="slidenum">
              <a:rPr lang="pl-PL" smtClean="0"/>
              <a:pPr/>
              <a:t>‹#›</a:t>
            </a:fld>
            <a:endParaRPr lang="pl-PL" dirty="0"/>
          </a:p>
        </p:txBody>
      </p:sp>
      <p:sp>
        <p:nvSpPr>
          <p:cNvPr id="39" name="Symbol zastępczy tekstu 19"/>
          <p:cNvSpPr>
            <a:spLocks noGrp="1"/>
          </p:cNvSpPr>
          <p:nvPr>
            <p:ph type="body" sz="quarter" idx="13" hasCustomPrompt="1"/>
          </p:nvPr>
        </p:nvSpPr>
        <p:spPr>
          <a:xfrm>
            <a:off x="494535" y="1853730"/>
            <a:ext cx="4067758" cy="4324648"/>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pl-PL" dirty="0" err="1" smtClean="0"/>
              <a:t>Lorem</a:t>
            </a:r>
            <a:r>
              <a:rPr lang="pl-PL" dirty="0" smtClean="0"/>
              <a:t> </a:t>
            </a:r>
            <a:r>
              <a:rPr lang="pl-PL" dirty="0" err="1" smtClean="0"/>
              <a:t>ipsum</a:t>
            </a:r>
            <a:r>
              <a:rPr lang="pl-PL" dirty="0" smtClean="0"/>
              <a:t> </a:t>
            </a:r>
            <a:r>
              <a:rPr lang="pl-PL" dirty="0" err="1" smtClean="0"/>
              <a:t>dolor</a:t>
            </a:r>
            <a:r>
              <a:rPr lang="pl-PL" dirty="0" smtClean="0"/>
              <a:t> sit </a:t>
            </a:r>
            <a:r>
              <a:rPr lang="pl-PL" dirty="0" err="1" smtClean="0"/>
              <a:t>amet</a:t>
            </a:r>
            <a:r>
              <a:rPr lang="pl-PL" dirty="0" smtClean="0"/>
              <a:t>, </a:t>
            </a:r>
            <a:r>
              <a:rPr lang="pl-PL" dirty="0" err="1" smtClean="0"/>
              <a:t>consectetur</a:t>
            </a:r>
            <a:r>
              <a:rPr lang="pl-PL" dirty="0" smtClean="0"/>
              <a:t> </a:t>
            </a:r>
            <a:r>
              <a:rPr lang="pl-PL" dirty="0" err="1" smtClean="0"/>
              <a:t>adipiscing</a:t>
            </a:r>
            <a:r>
              <a:rPr lang="pl-PL" dirty="0" smtClean="0"/>
              <a:t> elit, </a:t>
            </a:r>
            <a:r>
              <a:rPr lang="pl-PL" dirty="0" err="1" smtClean="0"/>
              <a:t>sed</a:t>
            </a:r>
            <a:r>
              <a:rPr lang="pl-PL" dirty="0" smtClean="0"/>
              <a:t> do </a:t>
            </a:r>
            <a:r>
              <a:rPr lang="pl-PL" dirty="0" err="1" smtClean="0"/>
              <a:t>eiusmod</a:t>
            </a:r>
            <a:r>
              <a:rPr lang="pl-PL" dirty="0" smtClean="0"/>
              <a:t> </a:t>
            </a:r>
            <a:r>
              <a:rPr lang="pl-PL" dirty="0" err="1" smtClean="0"/>
              <a:t>tempor</a:t>
            </a:r>
            <a:r>
              <a:rPr lang="pl-PL" dirty="0" smtClean="0"/>
              <a:t> </a:t>
            </a:r>
            <a:r>
              <a:rPr lang="pl-PL" dirty="0" err="1" smtClean="0"/>
              <a:t>incididunt</a:t>
            </a:r>
            <a:r>
              <a:rPr lang="pl-PL" dirty="0" smtClean="0"/>
              <a:t> </a:t>
            </a:r>
            <a:r>
              <a:rPr lang="pl-PL" dirty="0" err="1" smtClean="0"/>
              <a:t>ut</a:t>
            </a:r>
            <a:r>
              <a:rPr lang="pl-PL" dirty="0" smtClean="0"/>
              <a:t> </a:t>
            </a:r>
            <a:r>
              <a:rPr lang="pl-PL" dirty="0" err="1" smtClean="0"/>
              <a:t>labore</a:t>
            </a:r>
            <a:r>
              <a:rPr lang="pl-PL" dirty="0" smtClean="0"/>
              <a:t> et </a:t>
            </a:r>
            <a:r>
              <a:rPr lang="pl-PL" dirty="0" err="1" smtClean="0"/>
              <a:t>dolore</a:t>
            </a:r>
            <a:r>
              <a:rPr lang="pl-PL" dirty="0" smtClean="0"/>
              <a:t> </a:t>
            </a:r>
            <a:r>
              <a:rPr lang="pl-PL" dirty="0" err="1" smtClean="0"/>
              <a:t>magna</a:t>
            </a:r>
            <a:r>
              <a:rPr lang="pl-PL" dirty="0" smtClean="0"/>
              <a:t> </a:t>
            </a:r>
            <a:r>
              <a:rPr lang="pl-PL" dirty="0" err="1" smtClean="0"/>
              <a:t>aliqua</a:t>
            </a:r>
            <a:r>
              <a:rPr lang="pl-PL" dirty="0" smtClean="0"/>
              <a:t>. </a:t>
            </a:r>
            <a:r>
              <a:rPr lang="pl-PL" dirty="0" err="1" smtClean="0"/>
              <a:t>Ut</a:t>
            </a:r>
            <a:r>
              <a:rPr lang="pl-PL" dirty="0" smtClean="0"/>
              <a:t> </a:t>
            </a:r>
            <a:r>
              <a:rPr lang="pl-PL" dirty="0" err="1" smtClean="0"/>
              <a:t>enim</a:t>
            </a:r>
            <a:r>
              <a:rPr lang="pl-PL" dirty="0" smtClean="0"/>
              <a:t> ad </a:t>
            </a:r>
            <a:r>
              <a:rPr lang="pl-PL" dirty="0" err="1" smtClean="0"/>
              <a:t>minim</a:t>
            </a:r>
            <a:r>
              <a:rPr lang="pl-PL" dirty="0" smtClean="0"/>
              <a:t> </a:t>
            </a:r>
            <a:r>
              <a:rPr lang="pl-PL" dirty="0" err="1" smtClean="0"/>
              <a:t>veniam</a:t>
            </a:r>
            <a:r>
              <a:rPr lang="pl-PL" dirty="0" smtClean="0"/>
              <a:t>, </a:t>
            </a:r>
            <a:r>
              <a:rPr lang="pl-PL" dirty="0" err="1" smtClean="0"/>
              <a:t>quis</a:t>
            </a:r>
            <a:r>
              <a:rPr lang="pl-PL" dirty="0" smtClean="0"/>
              <a:t> </a:t>
            </a:r>
            <a:r>
              <a:rPr lang="pl-PL" dirty="0" err="1" smtClean="0"/>
              <a:t>nostrud</a:t>
            </a:r>
            <a:r>
              <a:rPr lang="pl-PL" dirty="0" smtClean="0"/>
              <a:t> </a:t>
            </a:r>
            <a:r>
              <a:rPr lang="pl-PL" dirty="0" err="1" smtClean="0"/>
              <a:t>exercitation</a:t>
            </a:r>
            <a:r>
              <a:rPr lang="pl-PL" dirty="0" smtClean="0"/>
              <a:t> </a:t>
            </a:r>
            <a:r>
              <a:rPr lang="pl-PL" dirty="0" err="1" smtClean="0"/>
              <a:t>ullamco</a:t>
            </a:r>
            <a:r>
              <a:rPr lang="pl-PL" dirty="0" smtClean="0"/>
              <a:t> </a:t>
            </a:r>
            <a:r>
              <a:rPr lang="pl-PL" dirty="0" err="1" smtClean="0"/>
              <a:t>laboris</a:t>
            </a:r>
            <a:r>
              <a:rPr lang="pl-PL" dirty="0" smtClean="0"/>
              <a:t> </a:t>
            </a:r>
            <a:r>
              <a:rPr lang="pl-PL" dirty="0" err="1" smtClean="0"/>
              <a:t>nisi</a:t>
            </a:r>
            <a:r>
              <a:rPr lang="pl-PL" dirty="0" smtClean="0"/>
              <a:t> </a:t>
            </a:r>
            <a:r>
              <a:rPr lang="pl-PL" dirty="0" err="1" smtClean="0"/>
              <a:t>ut</a:t>
            </a:r>
            <a:r>
              <a:rPr lang="pl-PL" dirty="0" smtClean="0"/>
              <a:t> </a:t>
            </a:r>
            <a:r>
              <a:rPr lang="pl-PL" dirty="0" err="1" smtClean="0"/>
              <a:t>aliquip</a:t>
            </a:r>
            <a:r>
              <a:rPr lang="pl-PL" dirty="0" smtClean="0"/>
              <a:t> ex </a:t>
            </a:r>
            <a:r>
              <a:rPr lang="pl-PL" dirty="0" err="1" smtClean="0"/>
              <a:t>ea</a:t>
            </a:r>
            <a:r>
              <a:rPr lang="pl-PL" dirty="0" smtClean="0"/>
              <a:t> </a:t>
            </a:r>
            <a:r>
              <a:rPr lang="pl-PL" dirty="0" err="1" smtClean="0"/>
              <a:t>commodo</a:t>
            </a:r>
            <a:r>
              <a:rPr lang="pl-PL" dirty="0" smtClean="0"/>
              <a:t> </a:t>
            </a:r>
            <a:r>
              <a:rPr lang="pl-PL" dirty="0" err="1" smtClean="0"/>
              <a:t>consequat</a:t>
            </a:r>
            <a:r>
              <a:rPr lang="pl-PL" dirty="0" smtClean="0"/>
              <a:t>.</a:t>
            </a:r>
            <a:endParaRPr lang="pl-PL" dirty="0"/>
          </a:p>
        </p:txBody>
      </p:sp>
      <p:sp>
        <p:nvSpPr>
          <p:cNvPr id="2" name="Tytuł 1"/>
          <p:cNvSpPr>
            <a:spLocks noGrp="1"/>
          </p:cNvSpPr>
          <p:nvPr>
            <p:ph type="title"/>
          </p:nvPr>
        </p:nvSpPr>
        <p:spPr>
          <a:xfrm>
            <a:off x="470337" y="365125"/>
            <a:ext cx="10515600" cy="1325563"/>
          </a:xfrm>
        </p:spPr>
        <p:txBody>
          <a:bodyPr/>
          <a:lstStyle/>
          <a:p>
            <a:r>
              <a:rPr lang="pl-PL" smtClean="0"/>
              <a:t>Kliknij, aby edytować styl</a:t>
            </a:r>
            <a:endParaRPr lang="pl-PL"/>
          </a:p>
        </p:txBody>
      </p:sp>
    </p:spTree>
    <p:extLst>
      <p:ext uri="{BB962C8B-B14F-4D97-AF65-F5344CB8AC3E}">
        <p14:creationId xmlns:p14="http://schemas.microsoft.com/office/powerpoint/2010/main" val="12402176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Grafika Smart Art">
    <p:spTree>
      <p:nvGrpSpPr>
        <p:cNvPr id="1" name=""/>
        <p:cNvGrpSpPr/>
        <p:nvPr/>
      </p:nvGrpSpPr>
      <p:grpSpPr>
        <a:xfrm>
          <a:off x="0" y="0"/>
          <a:ext cx="0" cy="0"/>
          <a:chOff x="0" y="0"/>
          <a:chExt cx="0" cy="0"/>
        </a:xfrm>
      </p:grpSpPr>
      <p:pic>
        <p:nvPicPr>
          <p:cNvPr id="36" name="Obraz 35"/>
          <p:cNvPicPr>
            <a:picLocks noChangeAspect="1"/>
          </p:cNvPicPr>
          <p:nvPr userDrawn="1"/>
        </p:nvPicPr>
        <p:blipFill rotWithShape="1">
          <a:blip r:embed="rId2" cstate="print">
            <a:extLst>
              <a:ext uri="{28A0092B-C50C-407E-A947-70E740481C1C}">
                <a14:useLocalDpi xmlns:a14="http://schemas.microsoft.com/office/drawing/2010/main" val="0"/>
              </a:ext>
            </a:extLst>
          </a:blip>
          <a:srcRect l="18934" t="1" r="875" b="34321"/>
          <a:stretch/>
        </p:blipFill>
        <p:spPr>
          <a:xfrm>
            <a:off x="-16778" y="6464418"/>
            <a:ext cx="12222955" cy="468010"/>
          </a:xfrm>
          <a:prstGeom prst="rect">
            <a:avLst/>
          </a:prstGeom>
        </p:spPr>
      </p:pic>
      <p:sp>
        <p:nvSpPr>
          <p:cNvPr id="37" name="Symbol zastępczy numeru slajdu 5"/>
          <p:cNvSpPr txBox="1">
            <a:spLocks/>
          </p:cNvSpPr>
          <p:nvPr userDrawn="1"/>
        </p:nvSpPr>
        <p:spPr>
          <a:xfrm>
            <a:off x="8610600" y="6504634"/>
            <a:ext cx="2743200" cy="365125"/>
          </a:xfrm>
          <a:prstGeom prst="rect">
            <a:avLst/>
          </a:prstGeom>
        </p:spPr>
        <p:txBody>
          <a:bodyPr vert="horz" lIns="91440" tIns="45720" rIns="91440" bIns="45720" rtlCol="0" anchor="ctr"/>
          <a:lstStyle>
            <a:defPPr>
              <a:defRPr lang="pl-PL"/>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2DE85A-1CF9-47ED-B975-954F739C7F1B}" type="slidenum">
              <a:rPr lang="pl-PL" smtClean="0"/>
              <a:pPr/>
              <a:t>‹#›</a:t>
            </a:fld>
            <a:endParaRPr lang="pl-PL" dirty="0"/>
          </a:p>
        </p:txBody>
      </p:sp>
      <p:sp>
        <p:nvSpPr>
          <p:cNvPr id="3" name="Symbol zastępczy obiektu SmartArt 2"/>
          <p:cNvSpPr>
            <a:spLocks noGrp="1"/>
          </p:cNvSpPr>
          <p:nvPr>
            <p:ph type="dgm" sz="quarter" idx="16"/>
          </p:nvPr>
        </p:nvSpPr>
        <p:spPr>
          <a:xfrm>
            <a:off x="503238" y="2074863"/>
            <a:ext cx="11393487" cy="3892550"/>
          </a:xfrm>
        </p:spPr>
        <p:txBody>
          <a:bodyPr/>
          <a:lstStyle>
            <a:lvl1pPr>
              <a:defRPr>
                <a:solidFill>
                  <a:schemeClr val="tx1"/>
                </a:solidFill>
              </a:defRPr>
            </a:lvl1pPr>
          </a:lstStyle>
          <a:p>
            <a:endParaRPr lang="pl-PL"/>
          </a:p>
        </p:txBody>
      </p:sp>
      <p:sp>
        <p:nvSpPr>
          <p:cNvPr id="2" name="Tytuł 1"/>
          <p:cNvSpPr>
            <a:spLocks noGrp="1"/>
          </p:cNvSpPr>
          <p:nvPr>
            <p:ph type="title"/>
          </p:nvPr>
        </p:nvSpPr>
        <p:spPr>
          <a:xfrm>
            <a:off x="491363" y="365125"/>
            <a:ext cx="10515600" cy="1325563"/>
          </a:xfrm>
        </p:spPr>
        <p:txBody>
          <a:bodyPr/>
          <a:lstStyle/>
          <a:p>
            <a:r>
              <a:rPr lang="pl-PL" smtClean="0"/>
              <a:t>Kliknij, aby edytować styl</a:t>
            </a:r>
            <a:endParaRPr lang="pl-PL"/>
          </a:p>
        </p:txBody>
      </p:sp>
    </p:spTree>
    <p:extLst>
      <p:ext uri="{BB962C8B-B14F-4D97-AF65-F5344CB8AC3E}">
        <p14:creationId xmlns:p14="http://schemas.microsoft.com/office/powerpoint/2010/main" val="272681622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abela">
    <p:spTree>
      <p:nvGrpSpPr>
        <p:cNvPr id="1" name=""/>
        <p:cNvGrpSpPr/>
        <p:nvPr/>
      </p:nvGrpSpPr>
      <p:grpSpPr>
        <a:xfrm>
          <a:off x="0" y="0"/>
          <a:ext cx="0" cy="0"/>
          <a:chOff x="0" y="0"/>
          <a:chExt cx="0" cy="0"/>
        </a:xfrm>
      </p:grpSpPr>
      <p:pic>
        <p:nvPicPr>
          <p:cNvPr id="36" name="Obraz 35"/>
          <p:cNvPicPr>
            <a:picLocks noChangeAspect="1"/>
          </p:cNvPicPr>
          <p:nvPr userDrawn="1"/>
        </p:nvPicPr>
        <p:blipFill rotWithShape="1">
          <a:blip r:embed="rId2" cstate="print">
            <a:extLst>
              <a:ext uri="{28A0092B-C50C-407E-A947-70E740481C1C}">
                <a14:useLocalDpi xmlns:a14="http://schemas.microsoft.com/office/drawing/2010/main" val="0"/>
              </a:ext>
            </a:extLst>
          </a:blip>
          <a:srcRect l="18934" t="1" r="875" b="34321"/>
          <a:stretch/>
        </p:blipFill>
        <p:spPr>
          <a:xfrm>
            <a:off x="-16778" y="6464418"/>
            <a:ext cx="12222955" cy="468010"/>
          </a:xfrm>
          <a:prstGeom prst="rect">
            <a:avLst/>
          </a:prstGeom>
        </p:spPr>
      </p:pic>
      <p:sp>
        <p:nvSpPr>
          <p:cNvPr id="37" name="Symbol zastępczy numeru slajdu 5"/>
          <p:cNvSpPr txBox="1">
            <a:spLocks/>
          </p:cNvSpPr>
          <p:nvPr userDrawn="1"/>
        </p:nvSpPr>
        <p:spPr>
          <a:xfrm>
            <a:off x="8610600" y="6504634"/>
            <a:ext cx="2743200" cy="365125"/>
          </a:xfrm>
          <a:prstGeom prst="rect">
            <a:avLst/>
          </a:prstGeom>
        </p:spPr>
        <p:txBody>
          <a:bodyPr vert="horz" lIns="91440" tIns="45720" rIns="91440" bIns="45720" rtlCol="0" anchor="ctr"/>
          <a:lstStyle>
            <a:defPPr>
              <a:defRPr lang="pl-PL"/>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2DE85A-1CF9-47ED-B975-954F739C7F1B}" type="slidenum">
              <a:rPr lang="pl-PL" smtClean="0"/>
              <a:pPr/>
              <a:t>‹#›</a:t>
            </a:fld>
            <a:endParaRPr lang="pl-PL" dirty="0"/>
          </a:p>
        </p:txBody>
      </p:sp>
      <p:sp>
        <p:nvSpPr>
          <p:cNvPr id="4" name="Symbol zastępczy tabeli 3"/>
          <p:cNvSpPr>
            <a:spLocks noGrp="1"/>
          </p:cNvSpPr>
          <p:nvPr>
            <p:ph type="tbl" sz="quarter" idx="16"/>
          </p:nvPr>
        </p:nvSpPr>
        <p:spPr>
          <a:xfrm>
            <a:off x="503238" y="1985963"/>
            <a:ext cx="11137900" cy="3922712"/>
          </a:xfrm>
        </p:spPr>
        <p:txBody>
          <a:bodyPr/>
          <a:lstStyle/>
          <a:p>
            <a:endParaRPr lang="pl-PL"/>
          </a:p>
        </p:txBody>
      </p:sp>
      <p:sp>
        <p:nvSpPr>
          <p:cNvPr id="2" name="Tytuł 1"/>
          <p:cNvSpPr>
            <a:spLocks noGrp="1"/>
          </p:cNvSpPr>
          <p:nvPr>
            <p:ph type="title"/>
          </p:nvPr>
        </p:nvSpPr>
        <p:spPr>
          <a:xfrm>
            <a:off x="522893" y="365125"/>
            <a:ext cx="10515600" cy="1325563"/>
          </a:xfrm>
        </p:spPr>
        <p:txBody>
          <a:bodyPr/>
          <a:lstStyle/>
          <a:p>
            <a:r>
              <a:rPr lang="pl-PL" smtClean="0"/>
              <a:t>Kliknij, aby edytować styl</a:t>
            </a:r>
            <a:endParaRPr lang="pl-PL"/>
          </a:p>
        </p:txBody>
      </p:sp>
    </p:spTree>
    <p:extLst>
      <p:ext uri="{BB962C8B-B14F-4D97-AF65-F5344CB8AC3E}">
        <p14:creationId xmlns:p14="http://schemas.microsoft.com/office/powerpoint/2010/main" val="40759766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3 obszary">
    <p:spTree>
      <p:nvGrpSpPr>
        <p:cNvPr id="1" name=""/>
        <p:cNvGrpSpPr/>
        <p:nvPr/>
      </p:nvGrpSpPr>
      <p:grpSpPr>
        <a:xfrm>
          <a:off x="0" y="0"/>
          <a:ext cx="0" cy="0"/>
          <a:chOff x="0" y="0"/>
          <a:chExt cx="0" cy="0"/>
        </a:xfrm>
      </p:grpSpPr>
      <p:pic>
        <p:nvPicPr>
          <p:cNvPr id="36" name="Obraz 35"/>
          <p:cNvPicPr>
            <a:picLocks noChangeAspect="1"/>
          </p:cNvPicPr>
          <p:nvPr userDrawn="1"/>
        </p:nvPicPr>
        <p:blipFill rotWithShape="1">
          <a:blip r:embed="rId2" cstate="print">
            <a:extLst>
              <a:ext uri="{28A0092B-C50C-407E-A947-70E740481C1C}">
                <a14:useLocalDpi xmlns:a14="http://schemas.microsoft.com/office/drawing/2010/main" val="0"/>
              </a:ext>
            </a:extLst>
          </a:blip>
          <a:srcRect l="18934" t="1" r="875" b="34321"/>
          <a:stretch/>
        </p:blipFill>
        <p:spPr>
          <a:xfrm>
            <a:off x="-16778" y="6464418"/>
            <a:ext cx="12222955" cy="468010"/>
          </a:xfrm>
          <a:prstGeom prst="rect">
            <a:avLst/>
          </a:prstGeom>
        </p:spPr>
      </p:pic>
      <p:sp>
        <p:nvSpPr>
          <p:cNvPr id="37" name="Symbol zastępczy numeru slajdu 5"/>
          <p:cNvSpPr txBox="1">
            <a:spLocks/>
          </p:cNvSpPr>
          <p:nvPr userDrawn="1"/>
        </p:nvSpPr>
        <p:spPr>
          <a:xfrm>
            <a:off x="8610600" y="6504634"/>
            <a:ext cx="2743200" cy="365125"/>
          </a:xfrm>
          <a:prstGeom prst="rect">
            <a:avLst/>
          </a:prstGeom>
        </p:spPr>
        <p:txBody>
          <a:bodyPr vert="horz" lIns="91440" tIns="45720" rIns="91440" bIns="45720" rtlCol="0" anchor="ctr"/>
          <a:lstStyle>
            <a:defPPr>
              <a:defRPr lang="pl-PL"/>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2DE85A-1CF9-47ED-B975-954F739C7F1B}" type="slidenum">
              <a:rPr lang="pl-PL" smtClean="0"/>
              <a:pPr/>
              <a:t>‹#›</a:t>
            </a:fld>
            <a:endParaRPr lang="pl-PL" dirty="0"/>
          </a:p>
        </p:txBody>
      </p:sp>
      <p:sp>
        <p:nvSpPr>
          <p:cNvPr id="8" name="Prostokąt 7"/>
          <p:cNvSpPr/>
          <p:nvPr userDrawn="1"/>
        </p:nvSpPr>
        <p:spPr>
          <a:xfrm>
            <a:off x="600075" y="2628900"/>
            <a:ext cx="3393893" cy="3486150"/>
          </a:xfrm>
          <a:prstGeom prst="rect">
            <a:avLst/>
          </a:prstGeom>
          <a:solidFill>
            <a:srgbClr val="F7A600">
              <a:alpha val="5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a:ln>
                <a:noFill/>
              </a:ln>
              <a:solidFill>
                <a:srgbClr val="000000"/>
              </a:solidFill>
              <a:effectLst/>
              <a:uFillTx/>
              <a:latin typeface="+mj-lt"/>
              <a:ea typeface="+mj-ea"/>
              <a:cs typeface="+mj-cs"/>
              <a:sym typeface="Calibri"/>
            </a:endParaRPr>
          </a:p>
        </p:txBody>
      </p:sp>
      <p:sp>
        <p:nvSpPr>
          <p:cNvPr id="9" name="Prostokąt 8"/>
          <p:cNvSpPr/>
          <p:nvPr userDrawn="1"/>
        </p:nvSpPr>
        <p:spPr>
          <a:xfrm>
            <a:off x="8201025" y="2628900"/>
            <a:ext cx="3393893" cy="3486150"/>
          </a:xfrm>
          <a:prstGeom prst="rect">
            <a:avLst/>
          </a:prstGeom>
          <a:solidFill>
            <a:srgbClr val="F7A600">
              <a:alpha val="50000"/>
            </a:srgb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a:ln>
                <a:noFill/>
              </a:ln>
              <a:solidFill>
                <a:srgbClr val="000000"/>
              </a:solidFill>
              <a:effectLst/>
              <a:uFillTx/>
              <a:latin typeface="+mj-lt"/>
              <a:ea typeface="+mj-ea"/>
              <a:cs typeface="+mj-cs"/>
              <a:sym typeface="Calibri"/>
            </a:endParaRPr>
          </a:p>
        </p:txBody>
      </p:sp>
      <p:sp>
        <p:nvSpPr>
          <p:cNvPr id="10" name="Prostokąt 9"/>
          <p:cNvSpPr/>
          <p:nvPr userDrawn="1"/>
        </p:nvSpPr>
        <p:spPr>
          <a:xfrm>
            <a:off x="4400550" y="2650441"/>
            <a:ext cx="3393893" cy="3486150"/>
          </a:xfrm>
          <a:prstGeom prst="rect">
            <a:avLst/>
          </a:prstGeom>
          <a:solidFill>
            <a:srgbClr val="312783"/>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a:ln>
                <a:noFill/>
              </a:ln>
              <a:solidFill>
                <a:srgbClr val="000000"/>
              </a:solidFill>
              <a:effectLst/>
              <a:uFillTx/>
              <a:latin typeface="+mj-lt"/>
              <a:ea typeface="+mj-ea"/>
              <a:cs typeface="+mj-cs"/>
              <a:sym typeface="Calibri"/>
            </a:endParaRPr>
          </a:p>
        </p:txBody>
      </p:sp>
      <p:sp>
        <p:nvSpPr>
          <p:cNvPr id="3" name="Symbol zastępczy obrazu 2"/>
          <p:cNvSpPr>
            <a:spLocks noGrp="1"/>
          </p:cNvSpPr>
          <p:nvPr>
            <p:ph type="pic" sz="quarter" idx="16"/>
          </p:nvPr>
        </p:nvSpPr>
        <p:spPr>
          <a:xfrm>
            <a:off x="1488803" y="1519235"/>
            <a:ext cx="1616436" cy="1832078"/>
          </a:xfrm>
        </p:spPr>
        <p:txBody>
          <a:bodyPr/>
          <a:lstStyle/>
          <a:p>
            <a:endParaRPr lang="pl-PL" dirty="0"/>
          </a:p>
        </p:txBody>
      </p:sp>
      <p:sp>
        <p:nvSpPr>
          <p:cNvPr id="20" name="Symbol zastępczy obrazu 2"/>
          <p:cNvSpPr>
            <a:spLocks noGrp="1"/>
          </p:cNvSpPr>
          <p:nvPr>
            <p:ph type="pic" sz="quarter" idx="17"/>
          </p:nvPr>
        </p:nvSpPr>
        <p:spPr>
          <a:xfrm>
            <a:off x="9170264" y="1516591"/>
            <a:ext cx="1616436" cy="1832078"/>
          </a:xfrm>
        </p:spPr>
        <p:txBody>
          <a:bodyPr/>
          <a:lstStyle/>
          <a:p>
            <a:endParaRPr lang="pl-PL"/>
          </a:p>
        </p:txBody>
      </p:sp>
      <p:sp>
        <p:nvSpPr>
          <p:cNvPr id="21" name="Symbol zastępczy obrazu 2"/>
          <p:cNvSpPr>
            <a:spLocks noGrp="1"/>
          </p:cNvSpPr>
          <p:nvPr>
            <p:ph type="pic" sz="quarter" idx="18"/>
          </p:nvPr>
        </p:nvSpPr>
        <p:spPr>
          <a:xfrm>
            <a:off x="5289278" y="1516591"/>
            <a:ext cx="1616436" cy="1832078"/>
          </a:xfrm>
        </p:spPr>
        <p:txBody>
          <a:bodyPr/>
          <a:lstStyle/>
          <a:p>
            <a:endParaRPr lang="pl-PL"/>
          </a:p>
        </p:txBody>
      </p:sp>
      <p:sp>
        <p:nvSpPr>
          <p:cNvPr id="22" name="Symbol zastępczy tekstu 19"/>
          <p:cNvSpPr>
            <a:spLocks noGrp="1"/>
          </p:cNvSpPr>
          <p:nvPr>
            <p:ph type="body" sz="quarter" idx="13" hasCustomPrompt="1"/>
          </p:nvPr>
        </p:nvSpPr>
        <p:spPr>
          <a:xfrm>
            <a:off x="888602" y="3085259"/>
            <a:ext cx="2876089" cy="2969552"/>
          </a:xfrm>
        </p:spPr>
        <p:txBody>
          <a:bodyPr>
            <a:normAutofit/>
          </a:bodyPr>
          <a:lstStyle>
            <a:lvl1pPr marL="0" indent="0" algn="ct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pl-PL" dirty="0" err="1" smtClean="0"/>
              <a:t>Lorem</a:t>
            </a:r>
            <a:r>
              <a:rPr lang="pl-PL" dirty="0" smtClean="0"/>
              <a:t> </a:t>
            </a:r>
            <a:r>
              <a:rPr lang="pl-PL" dirty="0" err="1" smtClean="0"/>
              <a:t>ipsum</a:t>
            </a:r>
            <a:r>
              <a:rPr lang="pl-PL" dirty="0" smtClean="0"/>
              <a:t> </a:t>
            </a:r>
            <a:r>
              <a:rPr lang="pl-PL" dirty="0" err="1" smtClean="0"/>
              <a:t>dolor</a:t>
            </a:r>
            <a:r>
              <a:rPr lang="pl-PL" dirty="0" smtClean="0"/>
              <a:t> sit </a:t>
            </a:r>
            <a:r>
              <a:rPr lang="pl-PL" dirty="0" err="1" smtClean="0"/>
              <a:t>amet</a:t>
            </a:r>
            <a:r>
              <a:rPr lang="pl-PL" dirty="0" smtClean="0"/>
              <a:t>, </a:t>
            </a:r>
            <a:r>
              <a:rPr lang="pl-PL" dirty="0" err="1" smtClean="0"/>
              <a:t>consectetur</a:t>
            </a:r>
            <a:r>
              <a:rPr lang="pl-PL" dirty="0" smtClean="0"/>
              <a:t> </a:t>
            </a:r>
            <a:r>
              <a:rPr lang="pl-PL" dirty="0" err="1" smtClean="0"/>
              <a:t>adipiscing</a:t>
            </a:r>
            <a:r>
              <a:rPr lang="pl-PL" dirty="0" smtClean="0"/>
              <a:t> elit, </a:t>
            </a:r>
            <a:r>
              <a:rPr lang="pl-PL" dirty="0" err="1" smtClean="0"/>
              <a:t>sed</a:t>
            </a:r>
            <a:r>
              <a:rPr lang="pl-PL" dirty="0" smtClean="0"/>
              <a:t> do </a:t>
            </a:r>
            <a:r>
              <a:rPr lang="pl-PL" dirty="0" err="1" smtClean="0"/>
              <a:t>eiusmod</a:t>
            </a:r>
            <a:r>
              <a:rPr lang="pl-PL" dirty="0" smtClean="0"/>
              <a:t> </a:t>
            </a:r>
            <a:r>
              <a:rPr lang="pl-PL" dirty="0" err="1" smtClean="0"/>
              <a:t>tempor</a:t>
            </a:r>
            <a:r>
              <a:rPr lang="pl-PL" dirty="0" smtClean="0"/>
              <a:t> </a:t>
            </a:r>
            <a:r>
              <a:rPr lang="pl-PL" dirty="0" err="1" smtClean="0"/>
              <a:t>incididunt</a:t>
            </a:r>
            <a:r>
              <a:rPr lang="pl-PL" dirty="0" smtClean="0"/>
              <a:t> </a:t>
            </a:r>
            <a:r>
              <a:rPr lang="pl-PL" dirty="0" err="1" smtClean="0"/>
              <a:t>ut</a:t>
            </a:r>
            <a:r>
              <a:rPr lang="pl-PL" dirty="0" smtClean="0"/>
              <a:t> </a:t>
            </a:r>
            <a:r>
              <a:rPr lang="pl-PL" dirty="0" err="1" smtClean="0"/>
              <a:t>labore</a:t>
            </a:r>
            <a:r>
              <a:rPr lang="pl-PL" dirty="0" smtClean="0"/>
              <a:t> et </a:t>
            </a:r>
            <a:r>
              <a:rPr lang="pl-PL" dirty="0" err="1" smtClean="0"/>
              <a:t>dolore</a:t>
            </a:r>
            <a:r>
              <a:rPr lang="pl-PL" dirty="0" smtClean="0"/>
              <a:t> </a:t>
            </a:r>
            <a:r>
              <a:rPr lang="pl-PL" dirty="0" err="1" smtClean="0"/>
              <a:t>magna</a:t>
            </a:r>
            <a:r>
              <a:rPr lang="pl-PL" dirty="0" smtClean="0"/>
              <a:t> </a:t>
            </a:r>
            <a:r>
              <a:rPr lang="pl-PL" dirty="0" err="1" smtClean="0"/>
              <a:t>aliqua</a:t>
            </a:r>
            <a:r>
              <a:rPr lang="pl-PL" dirty="0" smtClean="0"/>
              <a:t>. </a:t>
            </a:r>
            <a:r>
              <a:rPr lang="pl-PL" dirty="0" err="1" smtClean="0"/>
              <a:t>Ut</a:t>
            </a:r>
            <a:r>
              <a:rPr lang="pl-PL" dirty="0" smtClean="0"/>
              <a:t> </a:t>
            </a:r>
            <a:r>
              <a:rPr lang="pl-PL" dirty="0" err="1" smtClean="0"/>
              <a:t>enim</a:t>
            </a:r>
            <a:r>
              <a:rPr lang="pl-PL" dirty="0" smtClean="0"/>
              <a:t> ad </a:t>
            </a:r>
            <a:r>
              <a:rPr lang="pl-PL" dirty="0" err="1" smtClean="0"/>
              <a:t>minim</a:t>
            </a:r>
            <a:r>
              <a:rPr lang="pl-PL" dirty="0" smtClean="0"/>
              <a:t> </a:t>
            </a:r>
            <a:r>
              <a:rPr lang="pl-PL" dirty="0" err="1" smtClean="0"/>
              <a:t>veniam</a:t>
            </a:r>
            <a:r>
              <a:rPr lang="pl-PL" dirty="0" smtClean="0"/>
              <a:t>, </a:t>
            </a:r>
            <a:r>
              <a:rPr lang="pl-PL" dirty="0" err="1" smtClean="0"/>
              <a:t>quis</a:t>
            </a:r>
            <a:r>
              <a:rPr lang="pl-PL" dirty="0" smtClean="0"/>
              <a:t> </a:t>
            </a:r>
            <a:r>
              <a:rPr lang="pl-PL" dirty="0" err="1" smtClean="0"/>
              <a:t>nostrud</a:t>
            </a:r>
            <a:r>
              <a:rPr lang="pl-PL" dirty="0" smtClean="0"/>
              <a:t> </a:t>
            </a:r>
            <a:r>
              <a:rPr lang="pl-PL" dirty="0" err="1" smtClean="0"/>
              <a:t>exercitation</a:t>
            </a:r>
            <a:r>
              <a:rPr lang="pl-PL" dirty="0" smtClean="0"/>
              <a:t> </a:t>
            </a:r>
            <a:r>
              <a:rPr lang="pl-PL" dirty="0" err="1" smtClean="0"/>
              <a:t>ullamco</a:t>
            </a:r>
            <a:r>
              <a:rPr lang="pl-PL" dirty="0" smtClean="0"/>
              <a:t> </a:t>
            </a:r>
            <a:r>
              <a:rPr lang="pl-PL" dirty="0" err="1" smtClean="0"/>
              <a:t>laboris</a:t>
            </a:r>
            <a:r>
              <a:rPr lang="pl-PL" dirty="0" smtClean="0"/>
              <a:t> </a:t>
            </a:r>
            <a:r>
              <a:rPr lang="pl-PL" dirty="0" err="1" smtClean="0"/>
              <a:t>nisi</a:t>
            </a:r>
            <a:r>
              <a:rPr lang="pl-PL" dirty="0" smtClean="0"/>
              <a:t> </a:t>
            </a:r>
            <a:r>
              <a:rPr lang="pl-PL" dirty="0" err="1" smtClean="0"/>
              <a:t>ut</a:t>
            </a:r>
            <a:r>
              <a:rPr lang="pl-PL" dirty="0" smtClean="0"/>
              <a:t> </a:t>
            </a:r>
            <a:r>
              <a:rPr lang="pl-PL" dirty="0" err="1" smtClean="0"/>
              <a:t>aliquip</a:t>
            </a:r>
            <a:r>
              <a:rPr lang="pl-PL" dirty="0" smtClean="0"/>
              <a:t> ex </a:t>
            </a:r>
            <a:r>
              <a:rPr lang="pl-PL" dirty="0" err="1" smtClean="0"/>
              <a:t>ea</a:t>
            </a:r>
            <a:r>
              <a:rPr lang="pl-PL" dirty="0" smtClean="0"/>
              <a:t> </a:t>
            </a:r>
            <a:r>
              <a:rPr lang="pl-PL" dirty="0" err="1" smtClean="0"/>
              <a:t>commodo</a:t>
            </a:r>
            <a:r>
              <a:rPr lang="pl-PL" dirty="0" smtClean="0"/>
              <a:t> </a:t>
            </a:r>
            <a:r>
              <a:rPr lang="pl-PL" dirty="0" err="1" smtClean="0"/>
              <a:t>consequat</a:t>
            </a:r>
            <a:r>
              <a:rPr lang="pl-PL" dirty="0" smtClean="0"/>
              <a:t>.</a:t>
            </a:r>
            <a:endParaRPr lang="pl-PL" dirty="0"/>
          </a:p>
        </p:txBody>
      </p:sp>
      <p:sp>
        <p:nvSpPr>
          <p:cNvPr id="23" name="Symbol zastępczy tekstu 19"/>
          <p:cNvSpPr>
            <a:spLocks noGrp="1"/>
          </p:cNvSpPr>
          <p:nvPr>
            <p:ph type="body" sz="quarter" idx="19" hasCustomPrompt="1"/>
          </p:nvPr>
        </p:nvSpPr>
        <p:spPr>
          <a:xfrm>
            <a:off x="8540437" y="3085259"/>
            <a:ext cx="2876089" cy="2969552"/>
          </a:xfrm>
        </p:spPr>
        <p:txBody>
          <a:bodyPr>
            <a:normAutofit/>
          </a:bodyPr>
          <a:lstStyle>
            <a:lvl1pPr marL="0" indent="0" algn="ct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pl-PL" dirty="0" err="1" smtClean="0"/>
              <a:t>Lorem</a:t>
            </a:r>
            <a:r>
              <a:rPr lang="pl-PL" dirty="0" smtClean="0"/>
              <a:t> </a:t>
            </a:r>
            <a:r>
              <a:rPr lang="pl-PL" dirty="0" err="1" smtClean="0"/>
              <a:t>ipsum</a:t>
            </a:r>
            <a:r>
              <a:rPr lang="pl-PL" dirty="0" smtClean="0"/>
              <a:t> </a:t>
            </a:r>
            <a:r>
              <a:rPr lang="pl-PL" dirty="0" err="1" smtClean="0"/>
              <a:t>dolor</a:t>
            </a:r>
            <a:r>
              <a:rPr lang="pl-PL" dirty="0" smtClean="0"/>
              <a:t> sit </a:t>
            </a:r>
            <a:r>
              <a:rPr lang="pl-PL" dirty="0" err="1" smtClean="0"/>
              <a:t>amet</a:t>
            </a:r>
            <a:r>
              <a:rPr lang="pl-PL" dirty="0" smtClean="0"/>
              <a:t>, </a:t>
            </a:r>
            <a:r>
              <a:rPr lang="pl-PL" dirty="0" err="1" smtClean="0"/>
              <a:t>consectetur</a:t>
            </a:r>
            <a:r>
              <a:rPr lang="pl-PL" dirty="0" smtClean="0"/>
              <a:t> </a:t>
            </a:r>
            <a:r>
              <a:rPr lang="pl-PL" dirty="0" err="1" smtClean="0"/>
              <a:t>adipiscing</a:t>
            </a:r>
            <a:r>
              <a:rPr lang="pl-PL" dirty="0" smtClean="0"/>
              <a:t> elit, </a:t>
            </a:r>
            <a:r>
              <a:rPr lang="pl-PL" dirty="0" err="1" smtClean="0"/>
              <a:t>sed</a:t>
            </a:r>
            <a:r>
              <a:rPr lang="pl-PL" dirty="0" smtClean="0"/>
              <a:t> do </a:t>
            </a:r>
            <a:r>
              <a:rPr lang="pl-PL" dirty="0" err="1" smtClean="0"/>
              <a:t>eiusmod</a:t>
            </a:r>
            <a:r>
              <a:rPr lang="pl-PL" dirty="0" smtClean="0"/>
              <a:t> </a:t>
            </a:r>
            <a:r>
              <a:rPr lang="pl-PL" dirty="0" err="1" smtClean="0"/>
              <a:t>tempor</a:t>
            </a:r>
            <a:r>
              <a:rPr lang="pl-PL" dirty="0" smtClean="0"/>
              <a:t> </a:t>
            </a:r>
            <a:r>
              <a:rPr lang="pl-PL" dirty="0" err="1" smtClean="0"/>
              <a:t>incididunt</a:t>
            </a:r>
            <a:r>
              <a:rPr lang="pl-PL" dirty="0" smtClean="0"/>
              <a:t> </a:t>
            </a:r>
            <a:r>
              <a:rPr lang="pl-PL" dirty="0" err="1" smtClean="0"/>
              <a:t>ut</a:t>
            </a:r>
            <a:r>
              <a:rPr lang="pl-PL" dirty="0" smtClean="0"/>
              <a:t> </a:t>
            </a:r>
            <a:r>
              <a:rPr lang="pl-PL" dirty="0" err="1" smtClean="0"/>
              <a:t>labore</a:t>
            </a:r>
            <a:r>
              <a:rPr lang="pl-PL" dirty="0" smtClean="0"/>
              <a:t> et </a:t>
            </a:r>
            <a:r>
              <a:rPr lang="pl-PL" dirty="0" err="1" smtClean="0"/>
              <a:t>dolore</a:t>
            </a:r>
            <a:r>
              <a:rPr lang="pl-PL" dirty="0" smtClean="0"/>
              <a:t> </a:t>
            </a:r>
            <a:r>
              <a:rPr lang="pl-PL" dirty="0" err="1" smtClean="0"/>
              <a:t>magna</a:t>
            </a:r>
            <a:r>
              <a:rPr lang="pl-PL" dirty="0" smtClean="0"/>
              <a:t> </a:t>
            </a:r>
            <a:r>
              <a:rPr lang="pl-PL" dirty="0" err="1" smtClean="0"/>
              <a:t>aliqua</a:t>
            </a:r>
            <a:r>
              <a:rPr lang="pl-PL" dirty="0" smtClean="0"/>
              <a:t>. </a:t>
            </a:r>
            <a:r>
              <a:rPr lang="pl-PL" dirty="0" err="1" smtClean="0"/>
              <a:t>Ut</a:t>
            </a:r>
            <a:r>
              <a:rPr lang="pl-PL" dirty="0" smtClean="0"/>
              <a:t> </a:t>
            </a:r>
            <a:r>
              <a:rPr lang="pl-PL" dirty="0" err="1" smtClean="0"/>
              <a:t>enim</a:t>
            </a:r>
            <a:r>
              <a:rPr lang="pl-PL" dirty="0" smtClean="0"/>
              <a:t> ad </a:t>
            </a:r>
            <a:r>
              <a:rPr lang="pl-PL" dirty="0" err="1" smtClean="0"/>
              <a:t>minim</a:t>
            </a:r>
            <a:r>
              <a:rPr lang="pl-PL" dirty="0" smtClean="0"/>
              <a:t> </a:t>
            </a:r>
            <a:r>
              <a:rPr lang="pl-PL" dirty="0" err="1" smtClean="0"/>
              <a:t>veniam</a:t>
            </a:r>
            <a:r>
              <a:rPr lang="pl-PL" dirty="0" smtClean="0"/>
              <a:t>, </a:t>
            </a:r>
            <a:r>
              <a:rPr lang="pl-PL" dirty="0" err="1" smtClean="0"/>
              <a:t>quis</a:t>
            </a:r>
            <a:r>
              <a:rPr lang="pl-PL" dirty="0" smtClean="0"/>
              <a:t> </a:t>
            </a:r>
            <a:r>
              <a:rPr lang="pl-PL" dirty="0" err="1" smtClean="0"/>
              <a:t>nostrud</a:t>
            </a:r>
            <a:r>
              <a:rPr lang="pl-PL" dirty="0" smtClean="0"/>
              <a:t> </a:t>
            </a:r>
            <a:r>
              <a:rPr lang="pl-PL" dirty="0" err="1" smtClean="0"/>
              <a:t>exercitation</a:t>
            </a:r>
            <a:r>
              <a:rPr lang="pl-PL" dirty="0" smtClean="0"/>
              <a:t> </a:t>
            </a:r>
            <a:r>
              <a:rPr lang="pl-PL" dirty="0" err="1" smtClean="0"/>
              <a:t>ullamco</a:t>
            </a:r>
            <a:r>
              <a:rPr lang="pl-PL" dirty="0" smtClean="0"/>
              <a:t> </a:t>
            </a:r>
            <a:r>
              <a:rPr lang="pl-PL" dirty="0" err="1" smtClean="0"/>
              <a:t>laboris</a:t>
            </a:r>
            <a:r>
              <a:rPr lang="pl-PL" dirty="0" smtClean="0"/>
              <a:t> </a:t>
            </a:r>
            <a:r>
              <a:rPr lang="pl-PL" dirty="0" err="1" smtClean="0"/>
              <a:t>nisi</a:t>
            </a:r>
            <a:r>
              <a:rPr lang="pl-PL" dirty="0" smtClean="0"/>
              <a:t> </a:t>
            </a:r>
            <a:r>
              <a:rPr lang="pl-PL" dirty="0" err="1" smtClean="0"/>
              <a:t>ut</a:t>
            </a:r>
            <a:r>
              <a:rPr lang="pl-PL" dirty="0" smtClean="0"/>
              <a:t> </a:t>
            </a:r>
            <a:r>
              <a:rPr lang="pl-PL" dirty="0" err="1" smtClean="0"/>
              <a:t>aliquip</a:t>
            </a:r>
            <a:r>
              <a:rPr lang="pl-PL" dirty="0" smtClean="0"/>
              <a:t> ex </a:t>
            </a:r>
            <a:r>
              <a:rPr lang="pl-PL" dirty="0" err="1" smtClean="0"/>
              <a:t>ea</a:t>
            </a:r>
            <a:r>
              <a:rPr lang="pl-PL" dirty="0" smtClean="0"/>
              <a:t> </a:t>
            </a:r>
            <a:r>
              <a:rPr lang="pl-PL" dirty="0" err="1" smtClean="0"/>
              <a:t>commodo</a:t>
            </a:r>
            <a:r>
              <a:rPr lang="pl-PL" dirty="0" smtClean="0"/>
              <a:t> </a:t>
            </a:r>
            <a:r>
              <a:rPr lang="pl-PL" dirty="0" err="1" smtClean="0"/>
              <a:t>consequat</a:t>
            </a:r>
            <a:r>
              <a:rPr lang="pl-PL" dirty="0" smtClean="0"/>
              <a:t>.</a:t>
            </a:r>
            <a:endParaRPr lang="pl-PL" dirty="0"/>
          </a:p>
        </p:txBody>
      </p:sp>
      <p:sp>
        <p:nvSpPr>
          <p:cNvPr id="24" name="Symbol zastępczy tekstu 19"/>
          <p:cNvSpPr>
            <a:spLocks noGrp="1"/>
          </p:cNvSpPr>
          <p:nvPr>
            <p:ph type="body" sz="quarter" idx="20" hasCustomPrompt="1"/>
          </p:nvPr>
        </p:nvSpPr>
        <p:spPr>
          <a:xfrm>
            <a:off x="4653419" y="3085259"/>
            <a:ext cx="2876089" cy="2969552"/>
          </a:xfrm>
        </p:spPr>
        <p:txBody>
          <a:bodyPr>
            <a:normAutofit/>
          </a:bodyPr>
          <a:lstStyle>
            <a:lvl1pPr marL="0" indent="0" algn="ctr">
              <a:buFontTx/>
              <a:buNone/>
              <a:defRPr sz="18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pl-PL" dirty="0" err="1" smtClean="0"/>
              <a:t>Lorem</a:t>
            </a:r>
            <a:r>
              <a:rPr lang="pl-PL" dirty="0" smtClean="0"/>
              <a:t> </a:t>
            </a:r>
            <a:r>
              <a:rPr lang="pl-PL" dirty="0" err="1" smtClean="0"/>
              <a:t>ipsum</a:t>
            </a:r>
            <a:r>
              <a:rPr lang="pl-PL" dirty="0" smtClean="0"/>
              <a:t> </a:t>
            </a:r>
            <a:r>
              <a:rPr lang="pl-PL" dirty="0" err="1" smtClean="0"/>
              <a:t>dolor</a:t>
            </a:r>
            <a:r>
              <a:rPr lang="pl-PL" dirty="0" smtClean="0"/>
              <a:t> sit </a:t>
            </a:r>
            <a:r>
              <a:rPr lang="pl-PL" dirty="0" err="1" smtClean="0"/>
              <a:t>amet</a:t>
            </a:r>
            <a:r>
              <a:rPr lang="pl-PL" dirty="0" smtClean="0"/>
              <a:t>, </a:t>
            </a:r>
            <a:r>
              <a:rPr lang="pl-PL" dirty="0" err="1" smtClean="0"/>
              <a:t>consectetur</a:t>
            </a:r>
            <a:r>
              <a:rPr lang="pl-PL" dirty="0" smtClean="0"/>
              <a:t> </a:t>
            </a:r>
            <a:r>
              <a:rPr lang="pl-PL" dirty="0" err="1" smtClean="0"/>
              <a:t>adipiscing</a:t>
            </a:r>
            <a:r>
              <a:rPr lang="pl-PL" dirty="0" smtClean="0"/>
              <a:t> elit, </a:t>
            </a:r>
            <a:r>
              <a:rPr lang="pl-PL" dirty="0" err="1" smtClean="0"/>
              <a:t>sed</a:t>
            </a:r>
            <a:r>
              <a:rPr lang="pl-PL" dirty="0" smtClean="0"/>
              <a:t> do </a:t>
            </a:r>
            <a:r>
              <a:rPr lang="pl-PL" dirty="0" err="1" smtClean="0"/>
              <a:t>eiusmod</a:t>
            </a:r>
            <a:r>
              <a:rPr lang="pl-PL" dirty="0" smtClean="0"/>
              <a:t> </a:t>
            </a:r>
            <a:r>
              <a:rPr lang="pl-PL" dirty="0" err="1" smtClean="0"/>
              <a:t>tempor</a:t>
            </a:r>
            <a:r>
              <a:rPr lang="pl-PL" dirty="0" smtClean="0"/>
              <a:t> </a:t>
            </a:r>
            <a:r>
              <a:rPr lang="pl-PL" dirty="0" err="1" smtClean="0"/>
              <a:t>incididunt</a:t>
            </a:r>
            <a:r>
              <a:rPr lang="pl-PL" dirty="0" smtClean="0"/>
              <a:t> </a:t>
            </a:r>
            <a:r>
              <a:rPr lang="pl-PL" dirty="0" err="1" smtClean="0"/>
              <a:t>ut</a:t>
            </a:r>
            <a:r>
              <a:rPr lang="pl-PL" dirty="0" smtClean="0"/>
              <a:t> </a:t>
            </a:r>
            <a:r>
              <a:rPr lang="pl-PL" dirty="0" err="1" smtClean="0"/>
              <a:t>labore</a:t>
            </a:r>
            <a:r>
              <a:rPr lang="pl-PL" dirty="0" smtClean="0"/>
              <a:t> et </a:t>
            </a:r>
            <a:r>
              <a:rPr lang="pl-PL" dirty="0" err="1" smtClean="0"/>
              <a:t>dolore</a:t>
            </a:r>
            <a:r>
              <a:rPr lang="pl-PL" dirty="0" smtClean="0"/>
              <a:t> </a:t>
            </a:r>
            <a:r>
              <a:rPr lang="pl-PL" dirty="0" err="1" smtClean="0"/>
              <a:t>magna</a:t>
            </a:r>
            <a:r>
              <a:rPr lang="pl-PL" dirty="0" smtClean="0"/>
              <a:t> </a:t>
            </a:r>
            <a:r>
              <a:rPr lang="pl-PL" dirty="0" err="1" smtClean="0"/>
              <a:t>aliqua</a:t>
            </a:r>
            <a:r>
              <a:rPr lang="pl-PL" dirty="0" smtClean="0"/>
              <a:t>. </a:t>
            </a:r>
            <a:r>
              <a:rPr lang="pl-PL" dirty="0" err="1" smtClean="0"/>
              <a:t>Ut</a:t>
            </a:r>
            <a:r>
              <a:rPr lang="pl-PL" dirty="0" smtClean="0"/>
              <a:t> </a:t>
            </a:r>
            <a:r>
              <a:rPr lang="pl-PL" dirty="0" err="1" smtClean="0"/>
              <a:t>enim</a:t>
            </a:r>
            <a:r>
              <a:rPr lang="pl-PL" dirty="0" smtClean="0"/>
              <a:t> ad </a:t>
            </a:r>
            <a:r>
              <a:rPr lang="pl-PL" dirty="0" err="1" smtClean="0"/>
              <a:t>minim</a:t>
            </a:r>
            <a:r>
              <a:rPr lang="pl-PL" dirty="0" smtClean="0"/>
              <a:t> </a:t>
            </a:r>
            <a:r>
              <a:rPr lang="pl-PL" dirty="0" err="1" smtClean="0"/>
              <a:t>veniam</a:t>
            </a:r>
            <a:r>
              <a:rPr lang="pl-PL" dirty="0" smtClean="0"/>
              <a:t>, </a:t>
            </a:r>
            <a:r>
              <a:rPr lang="pl-PL" dirty="0" err="1" smtClean="0"/>
              <a:t>quis</a:t>
            </a:r>
            <a:r>
              <a:rPr lang="pl-PL" dirty="0" smtClean="0"/>
              <a:t> </a:t>
            </a:r>
            <a:r>
              <a:rPr lang="pl-PL" dirty="0" err="1" smtClean="0"/>
              <a:t>nostrud</a:t>
            </a:r>
            <a:r>
              <a:rPr lang="pl-PL" dirty="0" smtClean="0"/>
              <a:t> </a:t>
            </a:r>
            <a:r>
              <a:rPr lang="pl-PL" dirty="0" err="1" smtClean="0"/>
              <a:t>exercitation</a:t>
            </a:r>
            <a:r>
              <a:rPr lang="pl-PL" dirty="0" smtClean="0"/>
              <a:t> </a:t>
            </a:r>
            <a:r>
              <a:rPr lang="pl-PL" dirty="0" err="1" smtClean="0"/>
              <a:t>ullamco</a:t>
            </a:r>
            <a:r>
              <a:rPr lang="pl-PL" dirty="0" smtClean="0"/>
              <a:t> </a:t>
            </a:r>
            <a:r>
              <a:rPr lang="pl-PL" dirty="0" err="1" smtClean="0"/>
              <a:t>laboris</a:t>
            </a:r>
            <a:r>
              <a:rPr lang="pl-PL" dirty="0" smtClean="0"/>
              <a:t> </a:t>
            </a:r>
            <a:r>
              <a:rPr lang="pl-PL" dirty="0" err="1" smtClean="0"/>
              <a:t>nisi</a:t>
            </a:r>
            <a:r>
              <a:rPr lang="pl-PL" dirty="0" smtClean="0"/>
              <a:t> </a:t>
            </a:r>
            <a:r>
              <a:rPr lang="pl-PL" dirty="0" err="1" smtClean="0"/>
              <a:t>ut</a:t>
            </a:r>
            <a:r>
              <a:rPr lang="pl-PL" dirty="0" smtClean="0"/>
              <a:t> </a:t>
            </a:r>
            <a:r>
              <a:rPr lang="pl-PL" dirty="0" err="1" smtClean="0"/>
              <a:t>aliquip</a:t>
            </a:r>
            <a:r>
              <a:rPr lang="pl-PL" dirty="0" smtClean="0"/>
              <a:t> ex </a:t>
            </a:r>
            <a:r>
              <a:rPr lang="pl-PL" dirty="0" err="1" smtClean="0"/>
              <a:t>ea</a:t>
            </a:r>
            <a:r>
              <a:rPr lang="pl-PL" dirty="0" smtClean="0"/>
              <a:t> </a:t>
            </a:r>
            <a:r>
              <a:rPr lang="pl-PL" dirty="0" err="1" smtClean="0"/>
              <a:t>commodo</a:t>
            </a:r>
            <a:r>
              <a:rPr lang="pl-PL" dirty="0" smtClean="0"/>
              <a:t> </a:t>
            </a:r>
            <a:r>
              <a:rPr lang="pl-PL" dirty="0" err="1" smtClean="0"/>
              <a:t>consequat</a:t>
            </a:r>
            <a:r>
              <a:rPr lang="pl-PL" dirty="0" smtClean="0"/>
              <a:t>.</a:t>
            </a:r>
            <a:endParaRPr lang="pl-PL" dirty="0"/>
          </a:p>
        </p:txBody>
      </p:sp>
      <p:sp>
        <p:nvSpPr>
          <p:cNvPr id="2" name="Tytuł 1"/>
          <p:cNvSpPr>
            <a:spLocks noGrp="1"/>
          </p:cNvSpPr>
          <p:nvPr>
            <p:ph type="title"/>
          </p:nvPr>
        </p:nvSpPr>
        <p:spPr>
          <a:xfrm>
            <a:off x="617484" y="365125"/>
            <a:ext cx="10515600" cy="1325563"/>
          </a:xfrm>
        </p:spPr>
        <p:txBody>
          <a:bodyPr/>
          <a:lstStyle/>
          <a:p>
            <a:r>
              <a:rPr lang="pl-PL" smtClean="0"/>
              <a:t>Kliknij, aby edytować styl</a:t>
            </a:r>
            <a:endParaRPr lang="pl-PL"/>
          </a:p>
        </p:txBody>
      </p:sp>
    </p:spTree>
    <p:extLst>
      <p:ext uri="{BB962C8B-B14F-4D97-AF65-F5344CB8AC3E}">
        <p14:creationId xmlns:p14="http://schemas.microsoft.com/office/powerpoint/2010/main" val="18673581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Nagłówek sekcji">
    <p:spTree>
      <p:nvGrpSpPr>
        <p:cNvPr id="1" name=""/>
        <p:cNvGrpSpPr/>
        <p:nvPr/>
      </p:nvGrpSpPr>
      <p:grpSpPr>
        <a:xfrm>
          <a:off x="0" y="0"/>
          <a:ext cx="0" cy="0"/>
          <a:chOff x="0" y="0"/>
          <a:chExt cx="0" cy="0"/>
        </a:xfrm>
      </p:grpSpPr>
      <p:grpSp>
        <p:nvGrpSpPr>
          <p:cNvPr id="30" name="Grupa 29"/>
          <p:cNvGrpSpPr/>
          <p:nvPr userDrawn="1"/>
        </p:nvGrpSpPr>
        <p:grpSpPr>
          <a:xfrm>
            <a:off x="2051217" y="4562918"/>
            <a:ext cx="10140783" cy="2304607"/>
            <a:chOff x="5272521" y="1329043"/>
            <a:chExt cx="9325981" cy="2119434"/>
          </a:xfrm>
          <a:solidFill>
            <a:srgbClr val="312783"/>
          </a:solidFill>
        </p:grpSpPr>
        <p:sp>
          <p:nvSpPr>
            <p:cNvPr id="31" name="Trójkąt prostokątny 30"/>
            <p:cNvSpPr/>
            <p:nvPr/>
          </p:nvSpPr>
          <p:spPr>
            <a:xfrm flipH="1">
              <a:off x="5272521" y="1329043"/>
              <a:ext cx="1532963" cy="2119434"/>
            </a:xfrm>
            <a:prstGeom prst="rtTriangle">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a:ln>
                  <a:noFill/>
                </a:ln>
                <a:solidFill>
                  <a:srgbClr val="000000"/>
                </a:solidFill>
                <a:effectLst/>
                <a:uFillTx/>
                <a:latin typeface="+mj-lt"/>
                <a:ea typeface="+mj-ea"/>
                <a:cs typeface="+mj-cs"/>
                <a:sym typeface="Calibri"/>
              </a:endParaRPr>
            </a:p>
          </p:txBody>
        </p:sp>
        <p:sp>
          <p:nvSpPr>
            <p:cNvPr id="32" name="Prostokąt 31"/>
            <p:cNvSpPr/>
            <p:nvPr/>
          </p:nvSpPr>
          <p:spPr>
            <a:xfrm rot="10800000">
              <a:off x="6796776" y="1329043"/>
              <a:ext cx="7801726" cy="2119434"/>
            </a:xfrm>
            <a:prstGeom prst="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dirty="0">
                <a:ln>
                  <a:noFill/>
                </a:ln>
                <a:solidFill>
                  <a:srgbClr val="000000"/>
                </a:solidFill>
                <a:effectLst/>
                <a:uFillTx/>
                <a:latin typeface="+mj-lt"/>
                <a:ea typeface="+mj-ea"/>
                <a:cs typeface="+mj-cs"/>
                <a:sym typeface="Calibri"/>
              </a:endParaRPr>
            </a:p>
          </p:txBody>
        </p:sp>
      </p:grpSp>
      <p:sp>
        <p:nvSpPr>
          <p:cNvPr id="37" name="Symbol zastępczy numeru slajdu 5"/>
          <p:cNvSpPr txBox="1">
            <a:spLocks/>
          </p:cNvSpPr>
          <p:nvPr userDrawn="1"/>
        </p:nvSpPr>
        <p:spPr>
          <a:xfrm>
            <a:off x="8610600" y="6504634"/>
            <a:ext cx="2743200" cy="365125"/>
          </a:xfrm>
          <a:prstGeom prst="rect">
            <a:avLst/>
          </a:prstGeom>
        </p:spPr>
        <p:txBody>
          <a:bodyPr vert="horz" lIns="91440" tIns="45720" rIns="91440" bIns="45720" rtlCol="0" anchor="ctr"/>
          <a:lstStyle>
            <a:defPPr>
              <a:defRPr lang="pl-PL"/>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2DE85A-1CF9-47ED-B975-954F739C7F1B}" type="slidenum">
              <a:rPr lang="pl-PL" smtClean="0"/>
              <a:pPr/>
              <a:t>‹#›</a:t>
            </a:fld>
            <a:endParaRPr lang="pl-PL" dirty="0"/>
          </a:p>
        </p:txBody>
      </p:sp>
      <p:grpSp>
        <p:nvGrpSpPr>
          <p:cNvPr id="27" name="Grupa 26"/>
          <p:cNvGrpSpPr/>
          <p:nvPr userDrawn="1"/>
        </p:nvGrpSpPr>
        <p:grpSpPr>
          <a:xfrm>
            <a:off x="0" y="3722259"/>
            <a:ext cx="4876800" cy="2688063"/>
            <a:chOff x="-1" y="2643827"/>
            <a:chExt cx="3845169" cy="2119434"/>
          </a:xfrm>
          <a:solidFill>
            <a:srgbClr val="F7A600"/>
          </a:solidFill>
        </p:grpSpPr>
        <p:sp>
          <p:nvSpPr>
            <p:cNvPr id="28" name="Trójkąt prostokątny 27"/>
            <p:cNvSpPr/>
            <p:nvPr/>
          </p:nvSpPr>
          <p:spPr>
            <a:xfrm rot="10800000" flipH="1">
              <a:off x="2312205" y="2643827"/>
              <a:ext cx="1532963" cy="2119434"/>
            </a:xfrm>
            <a:prstGeom prst="rtTriangle">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a:ln>
                  <a:noFill/>
                </a:ln>
                <a:solidFill>
                  <a:srgbClr val="000000"/>
                </a:solidFill>
                <a:effectLst/>
                <a:uFillTx/>
                <a:latin typeface="+mj-lt"/>
                <a:ea typeface="+mj-ea"/>
                <a:cs typeface="+mj-cs"/>
                <a:sym typeface="Calibri"/>
              </a:endParaRPr>
            </a:p>
          </p:txBody>
        </p:sp>
        <p:sp>
          <p:nvSpPr>
            <p:cNvPr id="29" name="Prostokąt 28"/>
            <p:cNvSpPr/>
            <p:nvPr/>
          </p:nvSpPr>
          <p:spPr>
            <a:xfrm>
              <a:off x="-1" y="2643827"/>
              <a:ext cx="2320913" cy="2119434"/>
            </a:xfrm>
            <a:prstGeom prst="rect">
              <a:avLst/>
            </a:prstGeom>
            <a:grp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20000"/>
                </a:lnSpc>
                <a:spcBef>
                  <a:spcPts val="0"/>
                </a:spcBef>
                <a:spcAft>
                  <a:spcPts val="0"/>
                </a:spcAft>
                <a:buClrTx/>
                <a:buSzTx/>
                <a:buFontTx/>
                <a:buNone/>
                <a:tabLst/>
              </a:pPr>
              <a:endParaRPr kumimoji="0" lang="pl-PL" sz="1400" b="0" i="0" u="none" strike="noStrike" cap="none" spc="0" normalizeH="0" baseline="0" dirty="0">
                <a:ln>
                  <a:noFill/>
                </a:ln>
                <a:solidFill>
                  <a:srgbClr val="000000"/>
                </a:solidFill>
                <a:effectLst/>
                <a:uFillTx/>
                <a:latin typeface="+mj-lt"/>
                <a:ea typeface="+mj-ea"/>
                <a:cs typeface="+mj-cs"/>
                <a:sym typeface="Calibri"/>
              </a:endParaRPr>
            </a:p>
          </p:txBody>
        </p:sp>
      </p:grpSp>
      <p:sp>
        <p:nvSpPr>
          <p:cNvPr id="40" name="Symbol zastępczy tekstu 19"/>
          <p:cNvSpPr>
            <a:spLocks noGrp="1"/>
          </p:cNvSpPr>
          <p:nvPr>
            <p:ph type="body" sz="quarter" idx="13" hasCustomPrompt="1"/>
          </p:nvPr>
        </p:nvSpPr>
        <p:spPr>
          <a:xfrm>
            <a:off x="494534" y="1853730"/>
            <a:ext cx="5502611" cy="1735236"/>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pl-PL" dirty="0" err="1" smtClean="0"/>
              <a:t>Lorem</a:t>
            </a:r>
            <a:r>
              <a:rPr lang="pl-PL" dirty="0" smtClean="0"/>
              <a:t> </a:t>
            </a:r>
            <a:r>
              <a:rPr lang="pl-PL" dirty="0" err="1" smtClean="0"/>
              <a:t>ipsum</a:t>
            </a:r>
            <a:r>
              <a:rPr lang="pl-PL" dirty="0" smtClean="0"/>
              <a:t> </a:t>
            </a:r>
            <a:r>
              <a:rPr lang="pl-PL" dirty="0" err="1" smtClean="0"/>
              <a:t>dolor</a:t>
            </a:r>
            <a:r>
              <a:rPr lang="pl-PL" dirty="0" smtClean="0"/>
              <a:t> sit </a:t>
            </a:r>
            <a:r>
              <a:rPr lang="pl-PL" dirty="0" err="1" smtClean="0"/>
              <a:t>amet</a:t>
            </a:r>
            <a:r>
              <a:rPr lang="pl-PL" dirty="0" smtClean="0"/>
              <a:t>, </a:t>
            </a:r>
            <a:r>
              <a:rPr lang="pl-PL" dirty="0" err="1" smtClean="0"/>
              <a:t>consectetur</a:t>
            </a:r>
            <a:r>
              <a:rPr lang="pl-PL" dirty="0" smtClean="0"/>
              <a:t> </a:t>
            </a:r>
            <a:r>
              <a:rPr lang="pl-PL" dirty="0" err="1" smtClean="0"/>
              <a:t>adipiscing</a:t>
            </a:r>
            <a:r>
              <a:rPr lang="pl-PL" dirty="0" smtClean="0"/>
              <a:t> elit, </a:t>
            </a:r>
            <a:r>
              <a:rPr lang="pl-PL" dirty="0" err="1" smtClean="0"/>
              <a:t>sed</a:t>
            </a:r>
            <a:r>
              <a:rPr lang="pl-PL" dirty="0" smtClean="0"/>
              <a:t> do </a:t>
            </a:r>
            <a:r>
              <a:rPr lang="pl-PL" dirty="0" err="1" smtClean="0"/>
              <a:t>eiusmod</a:t>
            </a:r>
            <a:r>
              <a:rPr lang="pl-PL" dirty="0" smtClean="0"/>
              <a:t> </a:t>
            </a:r>
            <a:r>
              <a:rPr lang="pl-PL" dirty="0" err="1" smtClean="0"/>
              <a:t>tempor</a:t>
            </a:r>
            <a:r>
              <a:rPr lang="pl-PL" dirty="0" smtClean="0"/>
              <a:t> </a:t>
            </a:r>
            <a:r>
              <a:rPr lang="pl-PL" dirty="0" err="1" smtClean="0"/>
              <a:t>incididunt</a:t>
            </a:r>
            <a:r>
              <a:rPr lang="pl-PL" dirty="0" smtClean="0"/>
              <a:t> </a:t>
            </a:r>
            <a:r>
              <a:rPr lang="pl-PL" dirty="0" err="1" smtClean="0"/>
              <a:t>ut</a:t>
            </a:r>
            <a:r>
              <a:rPr lang="pl-PL" dirty="0" smtClean="0"/>
              <a:t> </a:t>
            </a:r>
            <a:r>
              <a:rPr lang="pl-PL" dirty="0" err="1" smtClean="0"/>
              <a:t>labore</a:t>
            </a:r>
            <a:r>
              <a:rPr lang="pl-PL" dirty="0" smtClean="0"/>
              <a:t> et </a:t>
            </a:r>
            <a:r>
              <a:rPr lang="pl-PL" dirty="0" err="1" smtClean="0"/>
              <a:t>dolore</a:t>
            </a:r>
            <a:r>
              <a:rPr lang="pl-PL" dirty="0" smtClean="0"/>
              <a:t> </a:t>
            </a:r>
            <a:r>
              <a:rPr lang="pl-PL" dirty="0" err="1" smtClean="0"/>
              <a:t>magna</a:t>
            </a:r>
            <a:r>
              <a:rPr lang="pl-PL" dirty="0" smtClean="0"/>
              <a:t> </a:t>
            </a:r>
            <a:r>
              <a:rPr lang="pl-PL" dirty="0" err="1" smtClean="0"/>
              <a:t>aliqua</a:t>
            </a:r>
            <a:r>
              <a:rPr lang="pl-PL" dirty="0" smtClean="0"/>
              <a:t>. </a:t>
            </a:r>
            <a:r>
              <a:rPr lang="pl-PL" dirty="0" err="1" smtClean="0"/>
              <a:t>Ut</a:t>
            </a:r>
            <a:r>
              <a:rPr lang="pl-PL" dirty="0" smtClean="0"/>
              <a:t> </a:t>
            </a:r>
            <a:r>
              <a:rPr lang="pl-PL" dirty="0" err="1" smtClean="0"/>
              <a:t>enim</a:t>
            </a:r>
            <a:r>
              <a:rPr lang="pl-PL" dirty="0" smtClean="0"/>
              <a:t> ad </a:t>
            </a:r>
            <a:r>
              <a:rPr lang="pl-PL" dirty="0" err="1" smtClean="0"/>
              <a:t>minim</a:t>
            </a:r>
            <a:r>
              <a:rPr lang="pl-PL" dirty="0" smtClean="0"/>
              <a:t> </a:t>
            </a:r>
            <a:r>
              <a:rPr lang="pl-PL" dirty="0" err="1" smtClean="0"/>
              <a:t>veniam</a:t>
            </a:r>
            <a:r>
              <a:rPr lang="pl-PL" dirty="0" smtClean="0"/>
              <a:t>, </a:t>
            </a:r>
            <a:r>
              <a:rPr lang="pl-PL" dirty="0" err="1" smtClean="0"/>
              <a:t>quis</a:t>
            </a:r>
            <a:r>
              <a:rPr lang="pl-PL" dirty="0" smtClean="0"/>
              <a:t> </a:t>
            </a:r>
            <a:r>
              <a:rPr lang="pl-PL" dirty="0" err="1" smtClean="0"/>
              <a:t>nostrud</a:t>
            </a:r>
            <a:r>
              <a:rPr lang="pl-PL" dirty="0" smtClean="0"/>
              <a:t> </a:t>
            </a:r>
            <a:r>
              <a:rPr lang="pl-PL" dirty="0" err="1" smtClean="0"/>
              <a:t>exercitation</a:t>
            </a:r>
            <a:r>
              <a:rPr lang="pl-PL" dirty="0" smtClean="0"/>
              <a:t> </a:t>
            </a:r>
            <a:r>
              <a:rPr lang="pl-PL" dirty="0" err="1" smtClean="0"/>
              <a:t>ullamco</a:t>
            </a:r>
            <a:r>
              <a:rPr lang="pl-PL" dirty="0" smtClean="0"/>
              <a:t> </a:t>
            </a:r>
            <a:r>
              <a:rPr lang="pl-PL" dirty="0" err="1" smtClean="0"/>
              <a:t>laboris</a:t>
            </a:r>
            <a:r>
              <a:rPr lang="pl-PL" dirty="0" smtClean="0"/>
              <a:t> </a:t>
            </a:r>
            <a:r>
              <a:rPr lang="pl-PL" dirty="0" err="1" smtClean="0"/>
              <a:t>nisi</a:t>
            </a:r>
            <a:r>
              <a:rPr lang="pl-PL" dirty="0" smtClean="0"/>
              <a:t> </a:t>
            </a:r>
            <a:r>
              <a:rPr lang="pl-PL" dirty="0" err="1" smtClean="0"/>
              <a:t>ut</a:t>
            </a:r>
            <a:r>
              <a:rPr lang="pl-PL" dirty="0" smtClean="0"/>
              <a:t> </a:t>
            </a:r>
            <a:r>
              <a:rPr lang="pl-PL" dirty="0" err="1" smtClean="0"/>
              <a:t>aliquip</a:t>
            </a:r>
            <a:r>
              <a:rPr lang="pl-PL" dirty="0" smtClean="0"/>
              <a:t> ex </a:t>
            </a:r>
            <a:r>
              <a:rPr lang="pl-PL" dirty="0" err="1" smtClean="0"/>
              <a:t>ea</a:t>
            </a:r>
            <a:r>
              <a:rPr lang="pl-PL" dirty="0" smtClean="0"/>
              <a:t> </a:t>
            </a:r>
            <a:r>
              <a:rPr lang="pl-PL" dirty="0" err="1" smtClean="0"/>
              <a:t>commodo</a:t>
            </a:r>
            <a:r>
              <a:rPr lang="pl-PL" dirty="0" smtClean="0"/>
              <a:t> </a:t>
            </a:r>
            <a:r>
              <a:rPr lang="pl-PL" dirty="0" err="1" smtClean="0"/>
              <a:t>consequat</a:t>
            </a:r>
            <a:r>
              <a:rPr lang="pl-PL" dirty="0" smtClean="0"/>
              <a:t>.</a:t>
            </a:r>
            <a:endParaRPr lang="pl-PL" dirty="0"/>
          </a:p>
        </p:txBody>
      </p:sp>
      <p:sp>
        <p:nvSpPr>
          <p:cNvPr id="41" name="Symbol zastępczy tekstu 19"/>
          <p:cNvSpPr>
            <a:spLocks noGrp="1"/>
          </p:cNvSpPr>
          <p:nvPr>
            <p:ph type="body" sz="quarter" idx="14" hasCustomPrompt="1"/>
          </p:nvPr>
        </p:nvSpPr>
        <p:spPr>
          <a:xfrm>
            <a:off x="4258963" y="5340583"/>
            <a:ext cx="7411210" cy="1164052"/>
          </a:xfrm>
        </p:spPr>
        <p:txBody>
          <a:bodyPr>
            <a:normAutofit/>
          </a:bodyPr>
          <a:lstStyle>
            <a:lvl1pPr marL="0" indent="0">
              <a:buFontTx/>
              <a:buNone/>
              <a:defRPr sz="18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pl-PL" dirty="0" err="1" smtClean="0"/>
              <a:t>Lorem</a:t>
            </a:r>
            <a:r>
              <a:rPr lang="pl-PL" dirty="0" smtClean="0"/>
              <a:t> </a:t>
            </a:r>
            <a:r>
              <a:rPr lang="pl-PL" dirty="0" err="1" smtClean="0"/>
              <a:t>ipsum</a:t>
            </a:r>
            <a:r>
              <a:rPr lang="pl-PL" dirty="0" smtClean="0"/>
              <a:t> </a:t>
            </a:r>
            <a:r>
              <a:rPr lang="pl-PL" dirty="0" err="1" smtClean="0"/>
              <a:t>dolor</a:t>
            </a:r>
            <a:r>
              <a:rPr lang="pl-PL" dirty="0" smtClean="0"/>
              <a:t> sit </a:t>
            </a:r>
            <a:r>
              <a:rPr lang="pl-PL" dirty="0" err="1" smtClean="0"/>
              <a:t>amet</a:t>
            </a:r>
            <a:r>
              <a:rPr lang="pl-PL" dirty="0" smtClean="0"/>
              <a:t>, </a:t>
            </a:r>
            <a:r>
              <a:rPr lang="pl-PL" dirty="0" err="1" smtClean="0"/>
              <a:t>consectetur</a:t>
            </a:r>
            <a:r>
              <a:rPr lang="pl-PL" dirty="0" smtClean="0"/>
              <a:t> </a:t>
            </a:r>
            <a:r>
              <a:rPr lang="pl-PL" dirty="0" err="1" smtClean="0"/>
              <a:t>adipiscing</a:t>
            </a:r>
            <a:r>
              <a:rPr lang="pl-PL" dirty="0" smtClean="0"/>
              <a:t> elit, </a:t>
            </a:r>
            <a:r>
              <a:rPr lang="pl-PL" dirty="0" err="1" smtClean="0"/>
              <a:t>sed</a:t>
            </a:r>
            <a:r>
              <a:rPr lang="pl-PL" dirty="0" smtClean="0"/>
              <a:t> do </a:t>
            </a:r>
            <a:r>
              <a:rPr lang="pl-PL" dirty="0" err="1" smtClean="0"/>
              <a:t>eiusmod</a:t>
            </a:r>
            <a:r>
              <a:rPr lang="pl-PL" dirty="0" smtClean="0"/>
              <a:t> </a:t>
            </a:r>
            <a:r>
              <a:rPr lang="pl-PL" dirty="0" err="1" smtClean="0"/>
              <a:t>tempor</a:t>
            </a:r>
            <a:r>
              <a:rPr lang="pl-PL" dirty="0" smtClean="0"/>
              <a:t> </a:t>
            </a:r>
            <a:r>
              <a:rPr lang="pl-PL" dirty="0" err="1" smtClean="0"/>
              <a:t>incididunt</a:t>
            </a:r>
            <a:r>
              <a:rPr lang="pl-PL" dirty="0" smtClean="0"/>
              <a:t> </a:t>
            </a:r>
            <a:r>
              <a:rPr lang="pl-PL" dirty="0" err="1" smtClean="0"/>
              <a:t>ut</a:t>
            </a:r>
            <a:r>
              <a:rPr lang="pl-PL" dirty="0" smtClean="0"/>
              <a:t> </a:t>
            </a:r>
            <a:r>
              <a:rPr lang="pl-PL" dirty="0" err="1" smtClean="0"/>
              <a:t>labore</a:t>
            </a:r>
            <a:r>
              <a:rPr lang="pl-PL" dirty="0" smtClean="0"/>
              <a:t> et </a:t>
            </a:r>
            <a:r>
              <a:rPr lang="pl-PL" dirty="0" err="1" smtClean="0"/>
              <a:t>dolore</a:t>
            </a:r>
            <a:r>
              <a:rPr lang="pl-PL" dirty="0" smtClean="0"/>
              <a:t> </a:t>
            </a:r>
            <a:r>
              <a:rPr lang="pl-PL" dirty="0" err="1" smtClean="0"/>
              <a:t>magna</a:t>
            </a:r>
            <a:r>
              <a:rPr lang="pl-PL" dirty="0" smtClean="0"/>
              <a:t> </a:t>
            </a:r>
            <a:r>
              <a:rPr lang="pl-PL" dirty="0" err="1" smtClean="0"/>
              <a:t>aliqua</a:t>
            </a:r>
            <a:r>
              <a:rPr lang="pl-PL" dirty="0" smtClean="0"/>
              <a:t>. </a:t>
            </a:r>
            <a:r>
              <a:rPr lang="pl-PL" dirty="0" err="1" smtClean="0"/>
              <a:t>Ut</a:t>
            </a:r>
            <a:r>
              <a:rPr lang="pl-PL" dirty="0" smtClean="0"/>
              <a:t> </a:t>
            </a:r>
            <a:r>
              <a:rPr lang="pl-PL" dirty="0" err="1" smtClean="0"/>
              <a:t>enim</a:t>
            </a:r>
            <a:r>
              <a:rPr lang="pl-PL" dirty="0" smtClean="0"/>
              <a:t> ad </a:t>
            </a:r>
            <a:r>
              <a:rPr lang="pl-PL" dirty="0" err="1" smtClean="0"/>
              <a:t>minim</a:t>
            </a:r>
            <a:r>
              <a:rPr lang="pl-PL" dirty="0" smtClean="0"/>
              <a:t> </a:t>
            </a:r>
            <a:r>
              <a:rPr lang="pl-PL" dirty="0" err="1" smtClean="0"/>
              <a:t>veniam</a:t>
            </a:r>
            <a:r>
              <a:rPr lang="pl-PL" dirty="0" smtClean="0"/>
              <a:t>, </a:t>
            </a:r>
            <a:r>
              <a:rPr lang="pl-PL" dirty="0" err="1" smtClean="0"/>
              <a:t>quis</a:t>
            </a:r>
            <a:r>
              <a:rPr lang="pl-PL" dirty="0" smtClean="0"/>
              <a:t> </a:t>
            </a:r>
            <a:r>
              <a:rPr lang="pl-PL" dirty="0" err="1" smtClean="0"/>
              <a:t>nostrud</a:t>
            </a:r>
            <a:r>
              <a:rPr lang="pl-PL" dirty="0" smtClean="0"/>
              <a:t> </a:t>
            </a:r>
            <a:r>
              <a:rPr lang="pl-PL" dirty="0" err="1" smtClean="0"/>
              <a:t>exercitation</a:t>
            </a:r>
            <a:r>
              <a:rPr lang="pl-PL" dirty="0" smtClean="0"/>
              <a:t> </a:t>
            </a:r>
            <a:r>
              <a:rPr lang="pl-PL" dirty="0" err="1" smtClean="0"/>
              <a:t>ullamco</a:t>
            </a:r>
            <a:r>
              <a:rPr lang="pl-PL" dirty="0" smtClean="0"/>
              <a:t> </a:t>
            </a:r>
            <a:r>
              <a:rPr lang="pl-PL" dirty="0" err="1" smtClean="0"/>
              <a:t>laboris</a:t>
            </a:r>
            <a:r>
              <a:rPr lang="pl-PL" dirty="0" smtClean="0"/>
              <a:t> </a:t>
            </a:r>
            <a:r>
              <a:rPr lang="pl-PL" dirty="0" err="1" smtClean="0"/>
              <a:t>nisi</a:t>
            </a:r>
            <a:r>
              <a:rPr lang="pl-PL" dirty="0" smtClean="0"/>
              <a:t> </a:t>
            </a:r>
            <a:r>
              <a:rPr lang="pl-PL" dirty="0" err="1" smtClean="0"/>
              <a:t>ut</a:t>
            </a:r>
            <a:r>
              <a:rPr lang="pl-PL" dirty="0" smtClean="0"/>
              <a:t> </a:t>
            </a:r>
            <a:r>
              <a:rPr lang="pl-PL" dirty="0" err="1" smtClean="0"/>
              <a:t>aliquip</a:t>
            </a:r>
            <a:r>
              <a:rPr lang="pl-PL" dirty="0" smtClean="0"/>
              <a:t> ex </a:t>
            </a:r>
            <a:r>
              <a:rPr lang="pl-PL" dirty="0" err="1" smtClean="0"/>
              <a:t>ea</a:t>
            </a:r>
            <a:r>
              <a:rPr lang="pl-PL" dirty="0" smtClean="0"/>
              <a:t> </a:t>
            </a:r>
            <a:r>
              <a:rPr lang="pl-PL" dirty="0" err="1" smtClean="0"/>
              <a:t>commodo</a:t>
            </a:r>
            <a:r>
              <a:rPr lang="pl-PL" dirty="0" smtClean="0"/>
              <a:t> </a:t>
            </a:r>
            <a:r>
              <a:rPr lang="pl-PL" dirty="0" err="1" smtClean="0"/>
              <a:t>consequat</a:t>
            </a:r>
            <a:r>
              <a:rPr lang="pl-PL" dirty="0" smtClean="0"/>
              <a:t>.</a:t>
            </a:r>
            <a:endParaRPr lang="pl-PL" dirty="0"/>
          </a:p>
        </p:txBody>
      </p:sp>
      <p:sp>
        <p:nvSpPr>
          <p:cNvPr id="13" name="Symbol zastępczy obrazu 2"/>
          <p:cNvSpPr>
            <a:spLocks noGrp="1"/>
          </p:cNvSpPr>
          <p:nvPr>
            <p:ph type="pic" sz="quarter" idx="16"/>
          </p:nvPr>
        </p:nvSpPr>
        <p:spPr>
          <a:xfrm>
            <a:off x="6534228" y="0"/>
            <a:ext cx="5657771" cy="5395913"/>
          </a:xfrm>
        </p:spPr>
        <p:txBody>
          <a:bodyPr/>
          <a:lstStyle/>
          <a:p>
            <a:endParaRPr lang="pl-PL"/>
          </a:p>
        </p:txBody>
      </p:sp>
      <p:sp>
        <p:nvSpPr>
          <p:cNvPr id="2" name="Tytuł 1"/>
          <p:cNvSpPr>
            <a:spLocks noGrp="1"/>
          </p:cNvSpPr>
          <p:nvPr>
            <p:ph type="title"/>
          </p:nvPr>
        </p:nvSpPr>
        <p:spPr>
          <a:xfrm>
            <a:off x="501873" y="365125"/>
            <a:ext cx="10515600" cy="1325563"/>
          </a:xfrm>
        </p:spPr>
        <p:txBody>
          <a:bodyPr/>
          <a:lstStyle/>
          <a:p>
            <a:r>
              <a:rPr lang="pl-PL" smtClean="0"/>
              <a:t>Kliknij, aby edytować styl</a:t>
            </a:r>
            <a:endParaRPr lang="pl-PL"/>
          </a:p>
        </p:txBody>
      </p:sp>
    </p:spTree>
    <p:extLst>
      <p:ext uri="{BB962C8B-B14F-4D97-AF65-F5344CB8AC3E}">
        <p14:creationId xmlns:p14="http://schemas.microsoft.com/office/powerpoint/2010/main" val="13793817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dirty="0" smtClean="0"/>
              <a:t>Kliknij, aby edytować styl</a:t>
            </a:r>
            <a:endParaRPr lang="pl-PL" dirty="0"/>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dirty="0" smtClean="0"/>
              <a:t>Edytuj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6" name="Symbol zastępczy numeru slajdu 5"/>
          <p:cNvSpPr>
            <a:spLocks noGrp="1"/>
          </p:cNvSpPr>
          <p:nvPr>
            <p:ph type="sldNum" sz="quarter" idx="4"/>
          </p:nvPr>
        </p:nvSpPr>
        <p:spPr>
          <a:xfrm>
            <a:off x="8610600" y="6425174"/>
            <a:ext cx="27432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A82DE85A-1CF9-47ED-B975-954F739C7F1B}" type="slidenum">
              <a:rPr lang="pl-PL" smtClean="0"/>
              <a:pPr/>
              <a:t>‹#›</a:t>
            </a:fld>
            <a:endParaRPr lang="pl-PL"/>
          </a:p>
        </p:txBody>
      </p:sp>
    </p:spTree>
    <p:extLst>
      <p:ext uri="{BB962C8B-B14F-4D97-AF65-F5344CB8AC3E}">
        <p14:creationId xmlns:p14="http://schemas.microsoft.com/office/powerpoint/2010/main" val="1865514590"/>
      </p:ext>
    </p:extLst>
  </p:cSld>
  <p:clrMap bg1="dk1" tx1="lt1" bg2="dk2" tx2="lt2" accent1="accent1" accent2="accent2" accent3="accent3" accent4="accent4" accent5="accent5" accent6="accent6" hlink="hlink" folHlink="folHlink"/>
  <p:sldLayoutIdLst>
    <p:sldLayoutId id="2147483767" r:id="rId1"/>
    <p:sldLayoutId id="2147483650" r:id="rId2"/>
    <p:sldLayoutId id="2147483732" r:id="rId3"/>
    <p:sldLayoutId id="2147483651" r:id="rId4"/>
    <p:sldLayoutId id="2147483652" r:id="rId5"/>
    <p:sldLayoutId id="2147483741" r:id="rId6"/>
    <p:sldLayoutId id="2147483768" r:id="rId7"/>
    <p:sldLayoutId id="2147483654" r:id="rId8"/>
    <p:sldLayoutId id="2147483655" r:id="rId9"/>
    <p:sldLayoutId id="2147483656" r:id="rId10"/>
    <p:sldLayoutId id="214748372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39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F7A600"/>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7A600"/>
        </a:buClr>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7A600"/>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7A600"/>
        </a:buClr>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7A600"/>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nfz-zielonagora.pl/P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nfz-zielonagora.pl/"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oleObject" Target="../embeddings/oleObject1.bin"/><Relationship Id="rId7" Type="http://schemas.openxmlformats.org/officeDocument/2006/relationships/diagramQuickStyle" Target="../diagrams/quickStyle1.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emf"/><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nfz.gov.pl/"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www.nfz-zielonagora.pl/"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0"/>
          </p:nvPr>
        </p:nvSpPr>
        <p:spPr>
          <a:xfrm>
            <a:off x="4043749" y="2956811"/>
            <a:ext cx="8301643" cy="896937"/>
          </a:xfrm>
        </p:spPr>
        <p:txBody>
          <a:bodyPr/>
          <a:lstStyle/>
          <a:p>
            <a:r>
              <a:rPr lang="pl-PL" dirty="0" smtClean="0"/>
              <a:t>ZDROWIE SENIORA</a:t>
            </a:r>
          </a:p>
        </p:txBody>
      </p:sp>
    </p:spTree>
    <p:extLst>
      <p:ext uri="{BB962C8B-B14F-4D97-AF65-F5344CB8AC3E}">
        <p14:creationId xmlns:p14="http://schemas.microsoft.com/office/powerpoint/2010/main" val="22066053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97005" y="80453"/>
            <a:ext cx="10515600" cy="1325563"/>
          </a:xfrm>
        </p:spPr>
        <p:txBody>
          <a:bodyPr/>
          <a:lstStyle/>
          <a:p>
            <a:r>
              <a:rPr lang="pl-PL" dirty="0"/>
              <a:t>Program profilaktyki raka </a:t>
            </a:r>
            <a:r>
              <a:rPr lang="pl-PL" dirty="0" smtClean="0"/>
              <a:t>piersi - statystyki</a:t>
            </a:r>
            <a:endParaRPr lang="pl-PL" dirty="0"/>
          </a:p>
        </p:txBody>
      </p:sp>
      <p:sp>
        <p:nvSpPr>
          <p:cNvPr id="5" name="pole tekstowe 4"/>
          <p:cNvSpPr txBox="1"/>
          <p:nvPr/>
        </p:nvSpPr>
        <p:spPr>
          <a:xfrm>
            <a:off x="579864" y="1406016"/>
            <a:ext cx="5588296" cy="3539430"/>
          </a:xfrm>
          <a:prstGeom prst="rect">
            <a:avLst/>
          </a:prstGeom>
          <a:noFill/>
          <a:ln w="28575">
            <a:solidFill>
              <a:srgbClr val="F7A600"/>
            </a:solidFill>
          </a:ln>
        </p:spPr>
        <p:txBody>
          <a:bodyPr wrap="square" rtlCol="0">
            <a:spAutoFit/>
          </a:bodyPr>
          <a:lstStyle/>
          <a:p>
            <a:r>
              <a:rPr lang="pl-PL" sz="2800" dirty="0"/>
              <a:t>Objęcie populacji programem profilaktyki raka piersi na dzień 1 </a:t>
            </a:r>
            <a:r>
              <a:rPr lang="pl-PL" sz="2800" dirty="0" smtClean="0"/>
              <a:t>stycznia 2023 </a:t>
            </a:r>
            <a:r>
              <a:rPr lang="pl-PL" sz="2800" dirty="0"/>
              <a:t>roku </a:t>
            </a:r>
            <a:r>
              <a:rPr lang="pl-PL" sz="2800" b="1" dirty="0" smtClean="0">
                <a:solidFill>
                  <a:srgbClr val="FF0000"/>
                </a:solidFill>
              </a:rPr>
              <a:t>45,61% (dla całego województwa) – </a:t>
            </a:r>
            <a:r>
              <a:rPr lang="pl-PL" sz="2800" b="1" dirty="0" smtClean="0">
                <a:solidFill>
                  <a:srgbClr val="261474"/>
                </a:solidFill>
              </a:rPr>
              <a:t>pierwsze miejsce w skali kraju</a:t>
            </a:r>
          </a:p>
          <a:p>
            <a:endParaRPr lang="pl-PL" sz="2800" dirty="0" smtClean="0"/>
          </a:p>
          <a:p>
            <a:r>
              <a:rPr lang="pl-PL" sz="2800" dirty="0" smtClean="0"/>
              <a:t>Do </a:t>
            </a:r>
            <a:r>
              <a:rPr lang="pl-PL" sz="2800" dirty="0"/>
              <a:t>przebadania pozostaje </a:t>
            </a:r>
            <a:r>
              <a:rPr lang="pl-PL" sz="2800" dirty="0" smtClean="0"/>
              <a:t>ponad 70 tyś. kobiet w wieku 50-69 lat</a:t>
            </a:r>
          </a:p>
        </p:txBody>
      </p:sp>
      <p:pic>
        <p:nvPicPr>
          <p:cNvPr id="4100" name="Picture 4" descr="Rak piersi – jakie są czynniki ryzyka wystąpienia tego nowotwo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8609" y="2096855"/>
            <a:ext cx="4926075" cy="2363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812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3"/>
          </p:nvPr>
        </p:nvSpPr>
        <p:spPr>
          <a:xfrm>
            <a:off x="519112" y="1549400"/>
            <a:ext cx="7201529" cy="3906305"/>
          </a:xfrm>
        </p:spPr>
        <p:txBody>
          <a:bodyPr>
            <a:normAutofit fontScale="25000" lnSpcReduction="20000"/>
          </a:bodyPr>
          <a:lstStyle/>
          <a:p>
            <a:r>
              <a:rPr lang="pl-PL" sz="5500" dirty="0"/>
              <a:t>Celem programu jest zmniejszenie zachorowalności na schorzenia </a:t>
            </a:r>
            <a:r>
              <a:rPr lang="pl-PL" sz="5500" dirty="0" err="1"/>
              <a:t>odtytoniowe</a:t>
            </a:r>
            <a:r>
              <a:rPr lang="pl-PL" sz="5500" dirty="0"/>
              <a:t>, poprawa świadomości w zakresie szkodliwości palenia oraz metod zapobiegania i leczenia uzależnienia od tytoniu oraz poprawa dostępności do specjalistycznego leczenia uzależnienia od tytoniu  </a:t>
            </a:r>
            <a:r>
              <a:rPr lang="pl-PL" sz="5500" dirty="0" smtClean="0"/>
              <a:t>         w </a:t>
            </a:r>
            <a:r>
              <a:rPr lang="pl-PL" sz="5500" dirty="0"/>
              <a:t>szczególności dla osób obciążonych chorobami układu krążenia, układu oddechowego i nowotworowymi, </a:t>
            </a:r>
            <a:r>
              <a:rPr lang="pl-PL" sz="5500" dirty="0" smtClean="0"/>
              <a:t>a w </a:t>
            </a:r>
            <a:r>
              <a:rPr lang="pl-PL" sz="5500" dirty="0"/>
              <a:t>konsekwencji zmniejszenie kosztów leczenia chorób </a:t>
            </a:r>
            <a:r>
              <a:rPr lang="pl-PL" sz="5500" dirty="0" err="1"/>
              <a:t>odtytoniowych</a:t>
            </a:r>
            <a:r>
              <a:rPr lang="pl-PL" sz="5500" dirty="0" smtClean="0"/>
              <a:t>.</a:t>
            </a:r>
          </a:p>
          <a:p>
            <a:endParaRPr lang="pl-PL" dirty="0"/>
          </a:p>
          <a:p>
            <a:endParaRPr lang="pl-PL" dirty="0" smtClean="0"/>
          </a:p>
          <a:p>
            <a:pPr marL="0" indent="0">
              <a:buNone/>
            </a:pPr>
            <a:r>
              <a:rPr lang="pl-PL" sz="4800" b="1" u="sng" dirty="0"/>
              <a:t>Co w ramach programu? </a:t>
            </a:r>
            <a:r>
              <a:rPr lang="pl-PL" sz="4800" dirty="0"/>
              <a:t> </a:t>
            </a:r>
          </a:p>
          <a:p>
            <a:r>
              <a:rPr lang="pl-PL" sz="4800" dirty="0"/>
              <a:t>m.in. wywiad lekarski,</a:t>
            </a:r>
          </a:p>
          <a:p>
            <a:r>
              <a:rPr lang="pl-PL" sz="4800" dirty="0"/>
              <a:t>wypełnienie ankiety ,</a:t>
            </a:r>
          </a:p>
          <a:p>
            <a:r>
              <a:rPr lang="pl-PL" sz="4800" dirty="0"/>
              <a:t>badanie przedmiotowe (waga, wzrost, ciśnienie tętnicze),</a:t>
            </a:r>
          </a:p>
          <a:p>
            <a:r>
              <a:rPr lang="pl-PL" sz="4800" dirty="0"/>
              <a:t>spirometria (dla osób w wieku 40-65 lat celem profilaktyki POCHP),</a:t>
            </a:r>
          </a:p>
          <a:p>
            <a:r>
              <a:rPr lang="pl-PL" sz="4800" dirty="0"/>
              <a:t>zaplanowanie terapii odwykowej,</a:t>
            </a:r>
          </a:p>
          <a:p>
            <a:r>
              <a:rPr lang="pl-PL" sz="4800" dirty="0"/>
              <a:t>w razie potrzeby skierowanie na dalsze badania lub leczenie do specjalisty.</a:t>
            </a:r>
          </a:p>
          <a:p>
            <a:endParaRPr lang="pl-PL" sz="4800" dirty="0"/>
          </a:p>
          <a:p>
            <a:pPr marL="0" indent="0">
              <a:buNone/>
            </a:pPr>
            <a:r>
              <a:rPr lang="pl-PL" sz="4800" b="1" u="sng" dirty="0"/>
              <a:t>Gdzie zrobić badania?</a:t>
            </a:r>
            <a:endParaRPr lang="pl-PL" sz="4800" dirty="0"/>
          </a:p>
          <a:p>
            <a:pPr marL="0" indent="0">
              <a:buNone/>
            </a:pPr>
            <a:r>
              <a:rPr lang="pl-PL" sz="4800" dirty="0"/>
              <a:t> </a:t>
            </a:r>
          </a:p>
          <a:p>
            <a:r>
              <a:rPr lang="pl-PL" sz="4800" dirty="0"/>
              <a:t>Niepubliczny ZOZ KOLMED, </a:t>
            </a:r>
            <a:r>
              <a:rPr lang="pl-PL" sz="4800" b="1" dirty="0"/>
              <a:t>Międzyrzecz</a:t>
            </a:r>
            <a:r>
              <a:rPr lang="pl-PL" sz="4800" dirty="0"/>
              <a:t>,  ul. Chopina 18, tel. 95 742 04 </a:t>
            </a:r>
            <a:r>
              <a:rPr lang="pl-PL" sz="4800" dirty="0" smtClean="0"/>
              <a:t>38</a:t>
            </a:r>
          </a:p>
          <a:p>
            <a:endParaRPr lang="pl-PL" sz="4800" dirty="0"/>
          </a:p>
          <a:p>
            <a:pPr marL="0" indent="0">
              <a:buNone/>
            </a:pPr>
            <a:r>
              <a:rPr lang="pl-PL" sz="4800" dirty="0" smtClean="0"/>
              <a:t>Obecnie zmieniono wiek, od którego można skorzystać z programu – teraz jest to 16 r. ż. oraz uwzględniono </a:t>
            </a:r>
          </a:p>
          <a:p>
            <a:pPr marL="0" indent="0">
              <a:buNone/>
            </a:pPr>
            <a:r>
              <a:rPr lang="pl-PL" sz="4800" dirty="0" smtClean="0"/>
              <a:t>w programie palaczy nowatorskich wyrobów tytoniowych takich jak e-papieros. </a:t>
            </a:r>
            <a:endParaRPr lang="pl-PL" sz="4800" dirty="0"/>
          </a:p>
          <a:p>
            <a:endParaRPr lang="pl-PL" dirty="0"/>
          </a:p>
        </p:txBody>
      </p:sp>
      <p:sp>
        <p:nvSpPr>
          <p:cNvPr id="4" name="Tytuł 3"/>
          <p:cNvSpPr>
            <a:spLocks noGrp="1"/>
          </p:cNvSpPr>
          <p:nvPr>
            <p:ph type="title"/>
          </p:nvPr>
        </p:nvSpPr>
        <p:spPr/>
        <p:txBody>
          <a:bodyPr>
            <a:normAutofit fontScale="90000"/>
          </a:bodyPr>
          <a:lstStyle/>
          <a:p>
            <a:r>
              <a:rPr lang="pl-PL" b="0" dirty="0"/>
              <a:t>Program profilaktyki chorób </a:t>
            </a:r>
            <a:r>
              <a:rPr lang="pl-PL" b="0" dirty="0" err="1"/>
              <a:t>odtytoniowych</a:t>
            </a:r>
            <a:r>
              <a:rPr lang="pl-PL" b="0" dirty="0"/>
              <a:t> (w tym </a:t>
            </a:r>
            <a:r>
              <a:rPr lang="pl-PL" b="0" dirty="0" err="1"/>
              <a:t>POChP</a:t>
            </a:r>
            <a:r>
              <a:rPr lang="pl-PL" b="0" dirty="0"/>
              <a:t>)</a:t>
            </a:r>
            <a:br>
              <a:rPr lang="pl-PL" b="0" dirty="0"/>
            </a:br>
            <a:endParaRPr lang="pl-PL" dirty="0"/>
          </a:p>
        </p:txBody>
      </p:sp>
      <p:pic>
        <p:nvPicPr>
          <p:cNvPr id="5122" name="Picture 2" descr=" "/>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26990" r="26990"/>
          <a:stretch>
            <a:fillRect/>
          </a:stretch>
        </p:blipFill>
        <p:spPr bwMode="auto">
          <a:xfrm>
            <a:off x="8151962" y="1270929"/>
            <a:ext cx="2886523" cy="418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012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286887" y="611777"/>
            <a:ext cx="10515600" cy="1325563"/>
          </a:xfrm>
        </p:spPr>
        <p:txBody>
          <a:bodyPr/>
          <a:lstStyle/>
          <a:p>
            <a:r>
              <a:rPr lang="pl-PL" dirty="0" smtClean="0"/>
              <a:t>Profilaktyka COVID - 19</a:t>
            </a:r>
            <a:endParaRPr lang="pl-PL" dirty="0"/>
          </a:p>
        </p:txBody>
      </p:sp>
      <p:sp>
        <p:nvSpPr>
          <p:cNvPr id="6" name="pole tekstowe 5"/>
          <p:cNvSpPr txBox="1"/>
          <p:nvPr/>
        </p:nvSpPr>
        <p:spPr>
          <a:xfrm>
            <a:off x="5749641" y="387907"/>
            <a:ext cx="5818092" cy="2769989"/>
          </a:xfrm>
          <a:prstGeom prst="rect">
            <a:avLst/>
          </a:prstGeom>
          <a:noFill/>
          <a:ln w="28575">
            <a:solidFill>
              <a:srgbClr val="F7A600"/>
            </a:solidFill>
          </a:ln>
        </p:spPr>
        <p:txBody>
          <a:bodyPr wrap="square" rtlCol="0">
            <a:spAutoFit/>
          </a:bodyPr>
          <a:lstStyle/>
          <a:p>
            <a:endParaRPr lang="pl-PL" sz="1600" b="1" dirty="0" smtClean="0"/>
          </a:p>
          <a:p>
            <a:r>
              <a:rPr lang="pl-PL" b="1" dirty="0"/>
              <a:t>Od 16 września 2022 r. </a:t>
            </a:r>
            <a:r>
              <a:rPr lang="pl-PL" b="1" dirty="0" smtClean="0"/>
              <a:t>można </a:t>
            </a:r>
            <a:r>
              <a:rPr lang="pl-PL" b="1" dirty="0"/>
              <a:t>zaszczepić się drugą dawką przypominającą przeciw COVID-19. Drugie szczepienie przypominające będzie wykonywane szczepionką adaptowaną do nowego wariantu </a:t>
            </a:r>
            <a:r>
              <a:rPr lang="pl-PL" b="1" dirty="0" err="1" smtClean="0"/>
              <a:t>koronawirusa</a:t>
            </a:r>
            <a:r>
              <a:rPr lang="pl-PL" b="1" dirty="0" smtClean="0"/>
              <a:t> </a:t>
            </a:r>
            <a:endParaRPr lang="pl-PL" sz="1600" dirty="0" smtClean="0"/>
          </a:p>
          <a:p>
            <a:endParaRPr lang="pl-PL" sz="1600" dirty="0" smtClean="0"/>
          </a:p>
          <a:p>
            <a:r>
              <a:rPr lang="pl-PL" sz="1600" dirty="0" smtClean="0"/>
              <a:t>Skierowanie będzie wystawione </a:t>
            </a:r>
            <a:r>
              <a:rPr lang="pl-PL" dirty="0" smtClean="0"/>
              <a:t>jeśli </a:t>
            </a:r>
            <a:r>
              <a:rPr lang="pl-PL" dirty="0"/>
              <a:t>minęło 90 dni od pierwszej dawki przypominającej.</a:t>
            </a:r>
          </a:p>
          <a:p>
            <a:endParaRPr lang="pl-PL" sz="1600" dirty="0"/>
          </a:p>
          <a:p>
            <a:pPr algn="ctr"/>
            <a:r>
              <a:rPr lang="pl-PL" dirty="0" smtClean="0"/>
              <a:t> </a:t>
            </a:r>
            <a:endParaRPr lang="pl-PL" dirty="0"/>
          </a:p>
        </p:txBody>
      </p:sp>
      <p:pic>
        <p:nvPicPr>
          <p:cNvPr id="7" name="Obraz 6"/>
          <p:cNvPicPr>
            <a:picLocks noChangeAspect="1"/>
          </p:cNvPicPr>
          <p:nvPr/>
        </p:nvPicPr>
        <p:blipFill>
          <a:blip r:embed="rId2"/>
          <a:stretch>
            <a:fillRect/>
          </a:stretch>
        </p:blipFill>
        <p:spPr>
          <a:xfrm>
            <a:off x="1577403" y="3944207"/>
            <a:ext cx="2399374" cy="2335512"/>
          </a:xfrm>
          <a:prstGeom prst="rect">
            <a:avLst/>
          </a:prstGeom>
        </p:spPr>
      </p:pic>
      <p:sp>
        <p:nvSpPr>
          <p:cNvPr id="8" name="pole tekstowe 7"/>
          <p:cNvSpPr txBox="1"/>
          <p:nvPr/>
        </p:nvSpPr>
        <p:spPr>
          <a:xfrm>
            <a:off x="5544687" y="3399719"/>
            <a:ext cx="6228000" cy="2880000"/>
          </a:xfrm>
          <a:prstGeom prst="rect">
            <a:avLst/>
          </a:prstGeom>
          <a:noFill/>
          <a:ln w="28575">
            <a:solidFill>
              <a:srgbClr val="F7A600"/>
            </a:solidFill>
          </a:ln>
        </p:spPr>
        <p:txBody>
          <a:bodyPr wrap="square" rtlCol="0">
            <a:spAutoFit/>
          </a:bodyPr>
          <a:lstStyle/>
          <a:p>
            <a:endParaRPr lang="pl-PL" b="1" dirty="0" smtClean="0">
              <a:solidFill>
                <a:srgbClr val="261474"/>
              </a:solidFill>
            </a:endParaRPr>
          </a:p>
          <a:p>
            <a:r>
              <a:rPr lang="pl-PL" b="1" dirty="0" smtClean="0">
                <a:solidFill>
                  <a:srgbClr val="261474"/>
                </a:solidFill>
              </a:rPr>
              <a:t>Z </a:t>
            </a:r>
            <a:r>
              <a:rPr lang="pl-PL" b="1" dirty="0">
                <a:solidFill>
                  <a:srgbClr val="261474"/>
                </a:solidFill>
              </a:rPr>
              <a:t>początkiem października ruszyła kampania informacyjna „Chcę zrozumieć”. </a:t>
            </a:r>
            <a:endParaRPr lang="pl-PL" b="1" dirty="0" smtClean="0">
              <a:solidFill>
                <a:srgbClr val="261474"/>
              </a:solidFill>
            </a:endParaRPr>
          </a:p>
          <a:p>
            <a:endParaRPr lang="pl-PL" b="1" dirty="0">
              <a:solidFill>
                <a:srgbClr val="261474"/>
              </a:solidFill>
            </a:endParaRPr>
          </a:p>
          <a:p>
            <a:r>
              <a:rPr lang="pl-PL" dirty="0" smtClean="0">
                <a:solidFill>
                  <a:srgbClr val="261474"/>
                </a:solidFill>
              </a:rPr>
              <a:t>Ma </a:t>
            </a:r>
            <a:r>
              <a:rPr lang="pl-PL" dirty="0">
                <a:solidFill>
                  <a:srgbClr val="261474"/>
                </a:solidFill>
              </a:rPr>
              <a:t>przekonać do szczepień przeciw COVID-19 tych, którzy mają wątpliwości. Jak wynika z badań osoby nieprzekonane oczekują więcej przystępnych informacji na temat szczepionek. Dlatego wraz z kampanią </a:t>
            </a:r>
            <a:r>
              <a:rPr lang="pl-PL" dirty="0" smtClean="0">
                <a:solidFill>
                  <a:srgbClr val="261474"/>
                </a:solidFill>
              </a:rPr>
              <a:t>uruchomiona </a:t>
            </a:r>
            <a:r>
              <a:rPr lang="pl-PL" dirty="0">
                <a:solidFill>
                  <a:srgbClr val="261474"/>
                </a:solidFill>
              </a:rPr>
              <a:t>będzie też strona internetową gov.pl/</a:t>
            </a:r>
            <a:r>
              <a:rPr lang="pl-PL" dirty="0" err="1">
                <a:solidFill>
                  <a:srgbClr val="261474"/>
                </a:solidFill>
              </a:rPr>
              <a:t>chcezrozumiec</a:t>
            </a:r>
            <a:r>
              <a:rPr lang="pl-PL" dirty="0">
                <a:solidFill>
                  <a:srgbClr val="261474"/>
                </a:solidFill>
              </a:rPr>
              <a:t>.</a:t>
            </a:r>
          </a:p>
          <a:p>
            <a:endParaRPr lang="pl-PL" sz="1600" b="1" dirty="0" smtClean="0"/>
          </a:p>
          <a:p>
            <a:endParaRPr lang="pl-PL" sz="1600" dirty="0"/>
          </a:p>
          <a:p>
            <a:pPr algn="ctr"/>
            <a:r>
              <a:rPr lang="pl-PL" dirty="0" smtClean="0"/>
              <a:t> </a:t>
            </a:r>
            <a:endParaRPr lang="pl-PL" dirty="0"/>
          </a:p>
        </p:txBody>
      </p:sp>
      <p:pic>
        <p:nvPicPr>
          <p:cNvPr id="4098" name="Picture 2" descr="Art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823" y="1603830"/>
            <a:ext cx="3600562" cy="2105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120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56383" y="266720"/>
            <a:ext cx="10515600" cy="1325563"/>
          </a:xfrm>
        </p:spPr>
        <p:txBody>
          <a:bodyPr/>
          <a:lstStyle/>
          <a:p>
            <a:r>
              <a:rPr lang="pl-PL" dirty="0" smtClean="0"/>
              <a:t>Profilaktyka grypy sezonowej w 2022 r. </a:t>
            </a:r>
            <a:endParaRPr lang="pl-PL" dirty="0"/>
          </a:p>
        </p:txBody>
      </p:sp>
      <p:sp>
        <p:nvSpPr>
          <p:cNvPr id="6" name="pole tekstowe 5"/>
          <p:cNvSpPr txBox="1"/>
          <p:nvPr/>
        </p:nvSpPr>
        <p:spPr>
          <a:xfrm>
            <a:off x="5714183" y="1767552"/>
            <a:ext cx="5818092" cy="4462760"/>
          </a:xfrm>
          <a:prstGeom prst="rect">
            <a:avLst/>
          </a:prstGeom>
          <a:noFill/>
          <a:ln w="28575">
            <a:solidFill>
              <a:srgbClr val="F7A600"/>
            </a:solidFill>
          </a:ln>
        </p:spPr>
        <p:txBody>
          <a:bodyPr wrap="square" rtlCol="0">
            <a:spAutoFit/>
          </a:bodyPr>
          <a:lstStyle/>
          <a:p>
            <a:endParaRPr lang="pl-PL" sz="1600" b="1" dirty="0" smtClean="0"/>
          </a:p>
          <a:p>
            <a:r>
              <a:rPr lang="pl-PL" dirty="0"/>
              <a:t>Od 1 </a:t>
            </a:r>
            <a:r>
              <a:rPr lang="pl-PL" dirty="0" smtClean="0"/>
              <a:t>września 2022 r.  </a:t>
            </a:r>
            <a:r>
              <a:rPr lang="pl-PL" dirty="0"/>
              <a:t>w placówkach medycznych m.in. w POZ oraz aptekach można przyjąć  szczepionkę przeciwko grypie</a:t>
            </a:r>
            <a:r>
              <a:rPr lang="pl-PL" dirty="0" smtClean="0"/>
              <a:t>.</a:t>
            </a:r>
          </a:p>
          <a:p>
            <a:endParaRPr lang="pl-PL" dirty="0"/>
          </a:p>
          <a:p>
            <a:r>
              <a:rPr lang="pl-PL" dirty="0"/>
              <a:t>Szczepionki przeciwko grypie są tylko na receptę.</a:t>
            </a:r>
          </a:p>
          <a:p>
            <a:r>
              <a:rPr lang="pl-PL" dirty="0"/>
              <a:t>Dla kobiet w ciąży i </a:t>
            </a:r>
            <a:r>
              <a:rPr lang="pl-PL" b="1" dirty="0"/>
              <a:t>osób powyżej 75 roku życia </a:t>
            </a:r>
            <a:r>
              <a:rPr lang="pl-PL" dirty="0"/>
              <a:t>szczepionka jest bezpłatna</a:t>
            </a:r>
            <a:r>
              <a:rPr lang="pl-PL" dirty="0" smtClean="0"/>
              <a:t>.</a:t>
            </a:r>
          </a:p>
          <a:p>
            <a:endParaRPr lang="pl-PL" dirty="0"/>
          </a:p>
          <a:p>
            <a:r>
              <a:rPr lang="pl-PL" dirty="0"/>
              <a:t>Za podanie szczepionki przeciw grypie płaci NFZ</a:t>
            </a:r>
            <a:r>
              <a:rPr lang="pl-PL" dirty="0" smtClean="0"/>
              <a:t>.</a:t>
            </a:r>
          </a:p>
          <a:p>
            <a:endParaRPr lang="pl-PL" dirty="0"/>
          </a:p>
          <a:p>
            <a:r>
              <a:rPr lang="pl-PL" dirty="0" smtClean="0"/>
              <a:t>Szczegółowy wykaz punktów szczepień dostępny jest na </a:t>
            </a:r>
            <a:r>
              <a:rPr lang="pl-PL" dirty="0"/>
              <a:t>stronie </a:t>
            </a:r>
            <a:r>
              <a:rPr lang="pl-PL" dirty="0">
                <a:hlinkClick r:id="rId2"/>
              </a:rPr>
              <a:t>https://www.nfz-zielonagora.pl/PL</a:t>
            </a:r>
            <a:r>
              <a:rPr lang="pl-PL" dirty="0" smtClean="0">
                <a:hlinkClick r:id="rId2"/>
              </a:rPr>
              <a:t>/</a:t>
            </a:r>
            <a:endParaRPr lang="pl-PL" dirty="0" smtClean="0"/>
          </a:p>
          <a:p>
            <a:endParaRPr lang="pl-PL" dirty="0"/>
          </a:p>
          <a:p>
            <a:endParaRPr lang="pl-PL" sz="1600" dirty="0"/>
          </a:p>
          <a:p>
            <a:pPr algn="ctr"/>
            <a:r>
              <a:rPr lang="pl-PL" dirty="0" smtClean="0"/>
              <a:t> </a:t>
            </a:r>
            <a:endParaRPr lang="pl-PL" dirty="0"/>
          </a:p>
        </p:txBody>
      </p:sp>
      <p:pic>
        <p:nvPicPr>
          <p:cNvPr id="5" name="Picture 2" descr="Ilustracja do informacji: Szczepienia przeciwko grypie. Sprawdź, gdzie się zaszczepis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006" y="2576545"/>
            <a:ext cx="5127130" cy="2357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148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44298" y="489817"/>
            <a:ext cx="10515600" cy="399646"/>
          </a:xfrm>
        </p:spPr>
        <p:txBody>
          <a:bodyPr>
            <a:normAutofit fontScale="90000"/>
          </a:bodyPr>
          <a:lstStyle/>
          <a:p>
            <a:r>
              <a:rPr lang="pl-PL" b="0" dirty="0" smtClean="0"/>
              <a:t/>
            </a:r>
            <a:br>
              <a:rPr lang="pl-PL" b="0" dirty="0" smtClean="0"/>
            </a:br>
            <a:r>
              <a:rPr lang="pl-PL" b="0" dirty="0"/>
              <a:t/>
            </a:r>
            <a:br>
              <a:rPr lang="pl-PL" b="0" dirty="0"/>
            </a:br>
            <a:r>
              <a:rPr lang="pl-PL" b="0" dirty="0" smtClean="0"/>
              <a:t/>
            </a:r>
            <a:br>
              <a:rPr lang="pl-PL" b="0" dirty="0" smtClean="0"/>
            </a:br>
            <a:r>
              <a:rPr lang="pl-PL" b="0" dirty="0"/>
              <a:t/>
            </a:r>
            <a:br>
              <a:rPr lang="pl-PL" b="0" dirty="0"/>
            </a:br>
            <a:r>
              <a:rPr lang="pl-PL" b="0" dirty="0" smtClean="0"/>
              <a:t/>
            </a:r>
            <a:br>
              <a:rPr lang="pl-PL" b="0" dirty="0" smtClean="0"/>
            </a:br>
            <a:r>
              <a:rPr lang="pl-PL" b="0" dirty="0"/>
              <a:t/>
            </a:r>
            <a:br>
              <a:rPr lang="pl-PL" b="0" dirty="0"/>
            </a:br>
            <a:r>
              <a:rPr lang="pl-PL" b="0" dirty="0" smtClean="0"/>
              <a:t/>
            </a:r>
            <a:br>
              <a:rPr lang="pl-PL" b="0" dirty="0" smtClean="0"/>
            </a:br>
            <a:r>
              <a:rPr lang="pl-PL" b="0" dirty="0"/>
              <a:t/>
            </a:r>
            <a:br>
              <a:rPr lang="pl-PL" b="0" dirty="0"/>
            </a:br>
            <a:r>
              <a:rPr lang="pl-PL" b="0" dirty="0" smtClean="0"/>
              <a:t/>
            </a:r>
            <a:br>
              <a:rPr lang="pl-PL" b="0" dirty="0" smtClean="0"/>
            </a:br>
            <a:r>
              <a:rPr lang="pl-PL" b="0" dirty="0"/>
              <a:t/>
            </a:r>
            <a:br>
              <a:rPr lang="pl-PL" b="0" dirty="0"/>
            </a:br>
            <a:r>
              <a:rPr lang="pl-PL" b="0" dirty="0" smtClean="0"/>
              <a:t/>
            </a:r>
            <a:br>
              <a:rPr lang="pl-PL" b="0" dirty="0" smtClean="0"/>
            </a:br>
            <a:r>
              <a:rPr lang="pl-PL" b="0" dirty="0"/>
              <a:t/>
            </a:r>
            <a:br>
              <a:rPr lang="pl-PL" b="0" dirty="0"/>
            </a:br>
            <a:r>
              <a:rPr lang="pl-PL" b="0" dirty="0" smtClean="0"/>
              <a:t/>
            </a:r>
            <a:br>
              <a:rPr lang="pl-PL" b="0" dirty="0" smtClean="0"/>
            </a:br>
            <a:r>
              <a:rPr lang="pl-PL" b="0" dirty="0"/>
              <a:t/>
            </a:r>
            <a:br>
              <a:rPr lang="pl-PL" b="0" dirty="0"/>
            </a:br>
            <a:r>
              <a:rPr lang="pl-PL" b="0" dirty="0" smtClean="0"/>
              <a:t/>
            </a:r>
            <a:br>
              <a:rPr lang="pl-PL" b="0" dirty="0" smtClean="0"/>
            </a:br>
            <a:r>
              <a:rPr lang="pl-PL" b="0" dirty="0" smtClean="0"/>
              <a:t>Program </a:t>
            </a:r>
            <a:r>
              <a:rPr lang="pl-PL" b="0" dirty="0"/>
              <a:t>badań przesiewowych raka jelita </a:t>
            </a:r>
            <a:r>
              <a:rPr lang="pl-PL" b="0" dirty="0" smtClean="0"/>
              <a:t>grubego</a:t>
            </a:r>
            <a:br>
              <a:rPr lang="pl-PL" b="0" dirty="0" smtClean="0"/>
            </a:br>
            <a:r>
              <a:rPr lang="pl-PL" b="0" dirty="0"/>
              <a:t/>
            </a:r>
            <a:br>
              <a:rPr lang="pl-PL" b="0" dirty="0"/>
            </a:br>
            <a:r>
              <a:rPr lang="pl-PL" sz="1600" b="0" dirty="0" smtClean="0"/>
              <a:t>W </a:t>
            </a:r>
            <a:r>
              <a:rPr lang="pl-PL" sz="1600" b="0" dirty="0"/>
              <a:t>województwie lubskim od 1 grudnia 2022 roku bezpłatnie można wykonać </a:t>
            </a:r>
            <a:r>
              <a:rPr lang="pl-PL" sz="1600" b="0" dirty="0" smtClean="0"/>
              <a:t/>
            </a:r>
            <a:br>
              <a:rPr lang="pl-PL" sz="1600" b="0" dirty="0" smtClean="0"/>
            </a:br>
            <a:r>
              <a:rPr lang="pl-PL" sz="1600" b="0" dirty="0" smtClean="0"/>
              <a:t>badanie </a:t>
            </a:r>
            <a:r>
              <a:rPr lang="pl-PL" sz="1600" b="0" dirty="0" err="1"/>
              <a:t>kolonoskopowe</a:t>
            </a:r>
            <a:r>
              <a:rPr lang="pl-PL" sz="1600" b="0" dirty="0"/>
              <a:t> </a:t>
            </a:r>
            <a:r>
              <a:rPr lang="pl-PL" sz="1600" b="0" dirty="0" smtClean="0"/>
              <a:t>w </a:t>
            </a:r>
            <a:r>
              <a:rPr lang="pl-PL" sz="1600" b="0" dirty="0"/>
              <a:t>ramach programu badań przesiewowych raka jelita grubego.</a:t>
            </a:r>
            <a:br>
              <a:rPr lang="pl-PL" sz="1600" b="0" dirty="0"/>
            </a:br>
            <a:r>
              <a:rPr lang="pl-PL" sz="1600" dirty="0"/>
              <a:t>Celem programu jest zmniejszenie umieralności i zapadalności na raka jelita grubego </a:t>
            </a:r>
            <a:r>
              <a:rPr lang="pl-PL" sz="1600" dirty="0" smtClean="0"/>
              <a:t>                             </a:t>
            </a:r>
            <a:br>
              <a:rPr lang="pl-PL" sz="1600" dirty="0" smtClean="0"/>
            </a:br>
            <a:r>
              <a:rPr lang="pl-PL" sz="1600" dirty="0" smtClean="0"/>
              <a:t>poprzez </a:t>
            </a:r>
            <a:r>
              <a:rPr lang="pl-PL" sz="1600" dirty="0"/>
              <a:t>wykonanie </a:t>
            </a:r>
            <a:r>
              <a:rPr lang="pl-PL" sz="1600" dirty="0" err="1"/>
              <a:t>kolonoskopii</a:t>
            </a:r>
            <a:r>
              <a:rPr lang="pl-PL" sz="1600" dirty="0"/>
              <a:t> przesiewowej.</a:t>
            </a:r>
            <a:r>
              <a:rPr lang="pl-PL" sz="4000" b="0" dirty="0"/>
              <a:t/>
            </a:r>
            <a:br>
              <a:rPr lang="pl-PL" sz="4000" b="0" dirty="0"/>
            </a:br>
            <a:r>
              <a:rPr lang="pl-PL" b="0" dirty="0"/>
              <a:t/>
            </a:r>
            <a:br>
              <a:rPr lang="pl-PL" b="0" dirty="0"/>
            </a:br>
            <a:r>
              <a:rPr lang="pl-PL" sz="1800" dirty="0" smtClean="0"/>
              <a:t>Do </a:t>
            </a:r>
            <a:r>
              <a:rPr lang="pl-PL" sz="1800" dirty="0"/>
              <a:t>kogo jest skierowany program?</a:t>
            </a:r>
            <a:r>
              <a:rPr lang="pl-PL" sz="1800" b="0" dirty="0"/>
              <a:t/>
            </a:r>
            <a:br>
              <a:rPr lang="pl-PL" sz="1800" b="0" dirty="0"/>
            </a:br>
            <a:r>
              <a:rPr lang="pl-PL" sz="1800" b="0" dirty="0"/>
              <a:t>Do osób  w wieku:</a:t>
            </a:r>
            <a:br>
              <a:rPr lang="pl-PL" sz="1800" b="0" dirty="0"/>
            </a:br>
            <a:r>
              <a:rPr lang="pl-PL" sz="1800" b="0" dirty="0"/>
              <a:t>– od 50 do 65 lat,</a:t>
            </a:r>
            <a:br>
              <a:rPr lang="pl-PL" sz="1800" b="0" dirty="0"/>
            </a:br>
            <a:r>
              <a:rPr lang="pl-PL" sz="1800" b="0" dirty="0"/>
              <a:t>– od 40 do 49 lat – posiadających krewnego pierwszego </a:t>
            </a:r>
            <a:r>
              <a:rPr lang="pl-PL" sz="1800" b="0" dirty="0" smtClean="0"/>
              <a:t>stopnia</a:t>
            </a:r>
            <a:r>
              <a:rPr lang="pl-PL" b="0" dirty="0"/>
              <a:t/>
            </a:r>
            <a:br>
              <a:rPr lang="pl-PL" b="0" dirty="0"/>
            </a:br>
            <a:r>
              <a:rPr lang="pl-PL" sz="1800" dirty="0"/>
              <a:t>Do udziału w programie nie jest wymagane </a:t>
            </a:r>
            <a:r>
              <a:rPr lang="pl-PL" sz="1800" dirty="0" smtClean="0"/>
              <a:t>skierowanie!</a:t>
            </a:r>
            <a:br>
              <a:rPr lang="pl-PL" sz="1800" dirty="0" smtClean="0"/>
            </a:br>
            <a:r>
              <a:rPr lang="pl-PL" sz="1800" dirty="0"/>
              <a:t/>
            </a:r>
            <a:br>
              <a:rPr lang="pl-PL" sz="1800" dirty="0"/>
            </a:br>
            <a:r>
              <a:rPr lang="pl-PL" sz="1800" dirty="0" smtClean="0"/>
              <a:t/>
            </a:r>
            <a:br>
              <a:rPr lang="pl-PL" sz="1800" dirty="0" smtClean="0"/>
            </a:br>
            <a:r>
              <a:rPr lang="pl-PL" sz="1800" b="0" dirty="0" smtClean="0"/>
              <a:t/>
            </a:r>
            <a:br>
              <a:rPr lang="pl-PL" sz="1800" b="0" dirty="0" smtClean="0"/>
            </a:br>
            <a:r>
              <a:rPr lang="pl-PL" sz="1800" b="0" dirty="0" smtClean="0"/>
              <a:t/>
            </a:r>
            <a:br>
              <a:rPr lang="pl-PL" sz="1800" b="0" dirty="0" smtClean="0"/>
            </a:br>
            <a:r>
              <a:rPr lang="pl-PL" b="0" dirty="0"/>
              <a:t/>
            </a:r>
            <a:br>
              <a:rPr lang="pl-PL" b="0" dirty="0"/>
            </a:br>
            <a:r>
              <a:rPr lang="pl-PL" b="0" dirty="0" smtClean="0"/>
              <a:t/>
            </a:r>
            <a:br>
              <a:rPr lang="pl-PL" b="0" dirty="0" smtClean="0"/>
            </a:br>
            <a:r>
              <a:rPr lang="pl-PL" b="0" dirty="0"/>
              <a:t/>
            </a:r>
            <a:br>
              <a:rPr lang="pl-PL" b="0" dirty="0"/>
            </a:br>
            <a:r>
              <a:rPr lang="pl-PL" b="0" dirty="0" smtClean="0"/>
              <a:t/>
            </a:r>
            <a:br>
              <a:rPr lang="pl-PL" b="0" dirty="0" smtClean="0"/>
            </a:br>
            <a:r>
              <a:rPr lang="pl-PL" b="0" dirty="0"/>
              <a:t/>
            </a:r>
            <a:br>
              <a:rPr lang="pl-PL" b="0" dirty="0"/>
            </a:br>
            <a:r>
              <a:rPr lang="pl-PL" b="0" dirty="0" smtClean="0"/>
              <a:t/>
            </a:r>
            <a:br>
              <a:rPr lang="pl-PL" b="0" dirty="0" smtClean="0"/>
            </a:br>
            <a:r>
              <a:rPr lang="pl-PL" b="0" dirty="0"/>
              <a:t/>
            </a:r>
            <a:br>
              <a:rPr lang="pl-PL" b="0" dirty="0"/>
            </a:br>
            <a:endParaRPr lang="pl-PL" dirty="0"/>
          </a:p>
        </p:txBody>
      </p:sp>
      <p:graphicFrame>
        <p:nvGraphicFramePr>
          <p:cNvPr id="8" name="Tabela 7"/>
          <p:cNvGraphicFramePr>
            <a:graphicFrameLocks noGrp="1"/>
          </p:cNvGraphicFramePr>
          <p:nvPr>
            <p:extLst>
              <p:ext uri="{D42A27DB-BD31-4B8C-83A1-F6EECF244321}">
                <p14:modId xmlns:p14="http://schemas.microsoft.com/office/powerpoint/2010/main" val="2686069386"/>
              </p:ext>
            </p:extLst>
          </p:nvPr>
        </p:nvGraphicFramePr>
        <p:xfrm>
          <a:off x="6834783" y="1925079"/>
          <a:ext cx="5357217" cy="3588948"/>
        </p:xfrm>
        <a:graphic>
          <a:graphicData uri="http://schemas.openxmlformats.org/drawingml/2006/table">
            <a:tbl>
              <a:tblPr/>
              <a:tblGrid>
                <a:gridCol w="1785739">
                  <a:extLst>
                    <a:ext uri="{9D8B030D-6E8A-4147-A177-3AD203B41FA5}">
                      <a16:colId xmlns:a16="http://schemas.microsoft.com/office/drawing/2014/main" val="3839852339"/>
                    </a:ext>
                  </a:extLst>
                </a:gridCol>
                <a:gridCol w="1785739">
                  <a:extLst>
                    <a:ext uri="{9D8B030D-6E8A-4147-A177-3AD203B41FA5}">
                      <a16:colId xmlns:a16="http://schemas.microsoft.com/office/drawing/2014/main" val="3104580142"/>
                    </a:ext>
                  </a:extLst>
                </a:gridCol>
                <a:gridCol w="1785739">
                  <a:extLst>
                    <a:ext uri="{9D8B030D-6E8A-4147-A177-3AD203B41FA5}">
                      <a16:colId xmlns:a16="http://schemas.microsoft.com/office/drawing/2014/main" val="3581198761"/>
                    </a:ext>
                  </a:extLst>
                </a:gridCol>
              </a:tblGrid>
              <a:tr h="211179">
                <a:tc>
                  <a:txBody>
                    <a:bodyPr/>
                    <a:lstStyle/>
                    <a:p>
                      <a:r>
                        <a:rPr lang="pl-PL" sz="1000" dirty="0" smtClean="0">
                          <a:solidFill>
                            <a:srgbClr val="FF0000"/>
                          </a:solidFill>
                          <a:effectLst/>
                        </a:rPr>
                        <a:t>Gdzie skorzystać z programu</a:t>
                      </a:r>
                    </a:p>
                    <a:p>
                      <a:r>
                        <a:rPr lang="pl-PL" sz="1000" dirty="0" smtClean="0">
                          <a:solidFill>
                            <a:srgbClr val="FF0000"/>
                          </a:solidFill>
                          <a:effectLst/>
                        </a:rPr>
                        <a:t> w woj. lubuskim:</a:t>
                      </a:r>
                      <a:endParaRPr lang="pl-PL" sz="1000" dirty="0">
                        <a:solidFill>
                          <a:srgbClr val="FF0000"/>
                        </a:solidFill>
                        <a:effectLst/>
                      </a:endParaRPr>
                    </a:p>
                  </a:txBody>
                  <a:tcPr marL="84355" marR="84355" marT="42178" marB="42178" anchor="ctr">
                    <a:lnL>
                      <a:noFill/>
                    </a:lnL>
                    <a:lnR>
                      <a:noFill/>
                    </a:lnR>
                    <a:lnT>
                      <a:noFill/>
                    </a:lnT>
                    <a:lnB>
                      <a:noFill/>
                    </a:lnB>
                  </a:tcPr>
                </a:tc>
                <a:tc>
                  <a:txBody>
                    <a:bodyPr/>
                    <a:lstStyle/>
                    <a:p>
                      <a:endParaRPr lang="pl-PL" dirty="0"/>
                    </a:p>
                  </a:txBody>
                  <a:tcPr marL="84355" marR="84355" marT="42178" marB="42178" anchor="ctr">
                    <a:lnL>
                      <a:noFill/>
                    </a:lnL>
                    <a:lnR>
                      <a:noFill/>
                    </a:lnR>
                    <a:lnT>
                      <a:noFill/>
                    </a:lnT>
                    <a:lnB>
                      <a:noFill/>
                    </a:lnB>
                  </a:tcPr>
                </a:tc>
                <a:tc>
                  <a:txBody>
                    <a:bodyPr/>
                    <a:lstStyle/>
                    <a:p>
                      <a:endParaRPr lang="pl-PL" dirty="0"/>
                    </a:p>
                  </a:txBody>
                  <a:tcPr marL="84355" marR="84355" marT="42178" marB="42178" anchor="ctr">
                    <a:lnL>
                      <a:noFill/>
                    </a:lnL>
                    <a:lnR>
                      <a:noFill/>
                    </a:lnR>
                    <a:lnT>
                      <a:noFill/>
                    </a:lnT>
                    <a:lnB>
                      <a:noFill/>
                    </a:lnB>
                  </a:tcPr>
                </a:tc>
                <a:extLst>
                  <a:ext uri="{0D108BD9-81ED-4DB2-BD59-A6C34878D82A}">
                    <a16:rowId xmlns:a16="http://schemas.microsoft.com/office/drawing/2014/main" val="3735644555"/>
                  </a:ext>
                </a:extLst>
              </a:tr>
              <a:tr h="470608">
                <a:tc>
                  <a:txBody>
                    <a:bodyPr/>
                    <a:lstStyle/>
                    <a:p>
                      <a:r>
                        <a:rPr lang="pl-PL" sz="1000">
                          <a:effectLst/>
                        </a:rPr>
                        <a:t>Wielospecjalistyczny Szpital Samodzielny Publiczny Zakład Opieki Zdrowotnej w Nowej Soli</a:t>
                      </a:r>
                    </a:p>
                  </a:txBody>
                  <a:tcPr marL="84355" marR="84355" marT="42178" marB="42178" anchor="ctr">
                    <a:lnL>
                      <a:noFill/>
                    </a:lnL>
                    <a:lnR>
                      <a:noFill/>
                    </a:lnR>
                    <a:lnT>
                      <a:noFill/>
                    </a:lnT>
                    <a:lnB>
                      <a:noFill/>
                    </a:lnB>
                  </a:tcPr>
                </a:tc>
                <a:tc>
                  <a:txBody>
                    <a:bodyPr/>
                    <a:lstStyle/>
                    <a:p>
                      <a:r>
                        <a:rPr lang="pl-PL" sz="1000">
                          <a:effectLst/>
                        </a:rPr>
                        <a:t>67-100 Nowa Sól Chałubińskiego 7</a:t>
                      </a:r>
                    </a:p>
                  </a:txBody>
                  <a:tcPr marL="84355" marR="84355" marT="42178" marB="42178" anchor="ctr">
                    <a:lnL>
                      <a:noFill/>
                    </a:lnL>
                    <a:lnR>
                      <a:noFill/>
                    </a:lnR>
                    <a:lnT>
                      <a:noFill/>
                    </a:lnT>
                    <a:lnB>
                      <a:noFill/>
                    </a:lnB>
                  </a:tcPr>
                </a:tc>
                <a:tc>
                  <a:txBody>
                    <a:bodyPr/>
                    <a:lstStyle/>
                    <a:p>
                      <a:r>
                        <a:rPr lang="de-DE" sz="1000">
                          <a:effectLst/>
                        </a:rPr>
                        <a:t>tel. 68 388 21 00</a:t>
                      </a:r>
                    </a:p>
                  </a:txBody>
                  <a:tcPr marL="84355" marR="84355" marT="42178" marB="42178" anchor="ctr">
                    <a:lnL>
                      <a:noFill/>
                    </a:lnL>
                    <a:lnR>
                      <a:noFill/>
                    </a:lnR>
                    <a:lnT>
                      <a:noFill/>
                    </a:lnT>
                    <a:lnB>
                      <a:noFill/>
                    </a:lnB>
                  </a:tcPr>
                </a:tc>
                <a:extLst>
                  <a:ext uri="{0D108BD9-81ED-4DB2-BD59-A6C34878D82A}">
                    <a16:rowId xmlns:a16="http://schemas.microsoft.com/office/drawing/2014/main" val="345349386"/>
                  </a:ext>
                </a:extLst>
              </a:tr>
              <a:tr h="612119">
                <a:tc>
                  <a:txBody>
                    <a:bodyPr/>
                    <a:lstStyle/>
                    <a:p>
                      <a:r>
                        <a:rPr lang="pl-PL" sz="1000" dirty="0">
                          <a:effectLst/>
                        </a:rPr>
                        <a:t>SZPITAL UNIWERSYTECKI IM. KAROLA MARCINKOWSKIEGO W ZIELONEJ GÓRZE SPÓŁKA Z OGRANICZONĄ ODPOWIEDZIALN</a:t>
                      </a:r>
                    </a:p>
                  </a:txBody>
                  <a:tcPr marL="84355" marR="84355" marT="42178" marB="42178" anchor="ctr">
                    <a:lnL>
                      <a:noFill/>
                    </a:lnL>
                    <a:lnR>
                      <a:noFill/>
                    </a:lnR>
                    <a:lnT>
                      <a:noFill/>
                    </a:lnT>
                    <a:lnB>
                      <a:noFill/>
                    </a:lnB>
                  </a:tcPr>
                </a:tc>
                <a:tc>
                  <a:txBody>
                    <a:bodyPr/>
                    <a:lstStyle/>
                    <a:p>
                      <a:r>
                        <a:rPr lang="pl-PL" sz="1000" dirty="0">
                          <a:effectLst/>
                        </a:rPr>
                        <a:t>65-001 Zielona Góra Zyty 26</a:t>
                      </a:r>
                    </a:p>
                  </a:txBody>
                  <a:tcPr marL="84355" marR="84355" marT="42178" marB="42178" anchor="ctr">
                    <a:lnL>
                      <a:noFill/>
                    </a:lnL>
                    <a:lnR>
                      <a:noFill/>
                    </a:lnR>
                    <a:lnT>
                      <a:noFill/>
                    </a:lnT>
                    <a:lnB>
                      <a:noFill/>
                    </a:lnB>
                  </a:tcPr>
                </a:tc>
                <a:tc>
                  <a:txBody>
                    <a:bodyPr/>
                    <a:lstStyle/>
                    <a:p>
                      <a:r>
                        <a:rPr lang="de-DE" sz="1000">
                          <a:effectLst/>
                        </a:rPr>
                        <a:t>tel. 68 329 62 00</a:t>
                      </a:r>
                    </a:p>
                  </a:txBody>
                  <a:tcPr marL="84355" marR="84355" marT="42178" marB="42178" anchor="ctr">
                    <a:lnL>
                      <a:noFill/>
                    </a:lnL>
                    <a:lnR>
                      <a:noFill/>
                    </a:lnR>
                    <a:lnT>
                      <a:noFill/>
                    </a:lnT>
                    <a:lnB>
                      <a:noFill/>
                    </a:lnB>
                  </a:tcPr>
                </a:tc>
                <a:extLst>
                  <a:ext uri="{0D108BD9-81ED-4DB2-BD59-A6C34878D82A}">
                    <a16:rowId xmlns:a16="http://schemas.microsoft.com/office/drawing/2014/main" val="2367086142"/>
                  </a:ext>
                </a:extLst>
              </a:tr>
              <a:tr h="576368">
                <a:tc>
                  <a:txBody>
                    <a:bodyPr/>
                    <a:lstStyle/>
                    <a:p>
                      <a:r>
                        <a:rPr lang="pl-PL" sz="1000" dirty="0">
                          <a:effectLst/>
                        </a:rPr>
                        <a:t>NZOZ ENDOMED BUSZKIEWICZ GABRYNIEWSKI Spółka Jawna</a:t>
                      </a:r>
                    </a:p>
                  </a:txBody>
                  <a:tcPr marL="84355" marR="84355" marT="42178" marB="42178" anchor="ctr">
                    <a:lnL>
                      <a:noFill/>
                    </a:lnL>
                    <a:lnR>
                      <a:noFill/>
                    </a:lnR>
                    <a:lnT>
                      <a:noFill/>
                    </a:lnT>
                    <a:lnB>
                      <a:noFill/>
                    </a:lnB>
                  </a:tcPr>
                </a:tc>
                <a:tc>
                  <a:txBody>
                    <a:bodyPr/>
                    <a:lstStyle/>
                    <a:p>
                      <a:r>
                        <a:rPr lang="pl-PL" sz="1000">
                          <a:effectLst/>
                        </a:rPr>
                        <a:t>66-400 Gorzów Wielkopolski kard. Stefana Wyszyńskiego 155</a:t>
                      </a:r>
                    </a:p>
                  </a:txBody>
                  <a:tcPr marL="84355" marR="84355" marT="42178" marB="42178" anchor="ctr">
                    <a:lnL>
                      <a:noFill/>
                    </a:lnL>
                    <a:lnR>
                      <a:noFill/>
                    </a:lnR>
                    <a:lnT>
                      <a:noFill/>
                    </a:lnT>
                    <a:lnB>
                      <a:noFill/>
                    </a:lnB>
                  </a:tcPr>
                </a:tc>
                <a:tc>
                  <a:txBody>
                    <a:bodyPr/>
                    <a:lstStyle/>
                    <a:p>
                      <a:r>
                        <a:rPr lang="pl-PL" sz="1000">
                          <a:effectLst/>
                        </a:rPr>
                        <a:t>tel. 730 630 080</a:t>
                      </a:r>
                    </a:p>
                  </a:txBody>
                  <a:tcPr marL="84355" marR="84355" marT="42178" marB="42178" anchor="ctr">
                    <a:lnL>
                      <a:noFill/>
                    </a:lnL>
                    <a:lnR>
                      <a:noFill/>
                    </a:lnR>
                    <a:lnT>
                      <a:noFill/>
                    </a:lnT>
                    <a:lnB>
                      <a:noFill/>
                    </a:lnB>
                  </a:tcPr>
                </a:tc>
                <a:extLst>
                  <a:ext uri="{0D108BD9-81ED-4DB2-BD59-A6C34878D82A}">
                    <a16:rowId xmlns:a16="http://schemas.microsoft.com/office/drawing/2014/main" val="3365609856"/>
                  </a:ext>
                </a:extLst>
              </a:tr>
              <a:tr h="470608">
                <a:tc>
                  <a:txBody>
                    <a:bodyPr/>
                    <a:lstStyle/>
                    <a:p>
                      <a:r>
                        <a:rPr lang="pl-PL" sz="1000">
                          <a:effectLst/>
                        </a:rPr>
                        <a:t>Wielospecjalistyczny Szpital Wojewódzki w Gorzowie Wielkopolskim Sp. z o.o.</a:t>
                      </a:r>
                    </a:p>
                  </a:txBody>
                  <a:tcPr marL="84355" marR="84355" marT="42178" marB="42178" anchor="ctr">
                    <a:lnL>
                      <a:noFill/>
                    </a:lnL>
                    <a:lnR>
                      <a:noFill/>
                    </a:lnR>
                    <a:lnT>
                      <a:noFill/>
                    </a:lnT>
                    <a:lnB>
                      <a:noFill/>
                    </a:lnB>
                  </a:tcPr>
                </a:tc>
                <a:tc>
                  <a:txBody>
                    <a:bodyPr/>
                    <a:lstStyle/>
                    <a:p>
                      <a:r>
                        <a:rPr lang="pl-PL" sz="1000" dirty="0">
                          <a:effectLst/>
                        </a:rPr>
                        <a:t>66-400 Gorzów Wielkopolski Jana Dekerta 1</a:t>
                      </a:r>
                    </a:p>
                  </a:txBody>
                  <a:tcPr marL="84355" marR="84355" marT="42178" marB="42178" anchor="ctr">
                    <a:lnL>
                      <a:noFill/>
                    </a:lnL>
                    <a:lnR>
                      <a:noFill/>
                    </a:lnR>
                    <a:lnT>
                      <a:noFill/>
                    </a:lnT>
                    <a:lnB>
                      <a:noFill/>
                    </a:lnB>
                  </a:tcPr>
                </a:tc>
                <a:tc>
                  <a:txBody>
                    <a:bodyPr/>
                    <a:lstStyle/>
                    <a:p>
                      <a:r>
                        <a:rPr lang="de-DE" sz="1000" dirty="0">
                          <a:effectLst/>
                        </a:rPr>
                        <a:t>tel. 95 782 77 97</a:t>
                      </a:r>
                    </a:p>
                  </a:txBody>
                  <a:tcPr marL="84355" marR="84355" marT="42178" marB="42178" anchor="ctr">
                    <a:lnL>
                      <a:noFill/>
                    </a:lnL>
                    <a:lnR>
                      <a:noFill/>
                    </a:lnR>
                    <a:lnT>
                      <a:noFill/>
                    </a:lnT>
                    <a:lnB>
                      <a:noFill/>
                    </a:lnB>
                  </a:tcPr>
                </a:tc>
                <a:extLst>
                  <a:ext uri="{0D108BD9-81ED-4DB2-BD59-A6C34878D82A}">
                    <a16:rowId xmlns:a16="http://schemas.microsoft.com/office/drawing/2014/main" val="70389314"/>
                  </a:ext>
                </a:extLst>
              </a:tr>
              <a:tr h="329098">
                <a:tc>
                  <a:txBody>
                    <a:bodyPr/>
                    <a:lstStyle/>
                    <a:p>
                      <a:r>
                        <a:rPr lang="pl-PL" sz="1000" dirty="0">
                          <a:effectLst/>
                        </a:rPr>
                        <a:t>Szpital Międzyrzecki spółka z ograniczoną odpowiedzialnością</a:t>
                      </a:r>
                    </a:p>
                  </a:txBody>
                  <a:tcPr marL="84355" marR="84355" marT="42178" marB="42178" anchor="ctr">
                    <a:lnL>
                      <a:noFill/>
                    </a:lnL>
                    <a:lnR>
                      <a:noFill/>
                    </a:lnR>
                    <a:lnT>
                      <a:noFill/>
                    </a:lnT>
                    <a:lnB>
                      <a:noFill/>
                    </a:lnB>
                  </a:tcPr>
                </a:tc>
                <a:tc>
                  <a:txBody>
                    <a:bodyPr/>
                    <a:lstStyle/>
                    <a:p>
                      <a:r>
                        <a:rPr lang="pl-PL" sz="1000">
                          <a:effectLst/>
                        </a:rPr>
                        <a:t>Międzyrzecz Konstytucji 3 Maja 35</a:t>
                      </a:r>
                    </a:p>
                  </a:txBody>
                  <a:tcPr marL="84355" marR="84355" marT="42178" marB="42178" anchor="ctr">
                    <a:lnL>
                      <a:noFill/>
                    </a:lnL>
                    <a:lnR>
                      <a:noFill/>
                    </a:lnR>
                    <a:lnT>
                      <a:noFill/>
                    </a:lnT>
                    <a:lnB>
                      <a:noFill/>
                    </a:lnB>
                  </a:tcPr>
                </a:tc>
                <a:tc>
                  <a:txBody>
                    <a:bodyPr/>
                    <a:lstStyle/>
                    <a:p>
                      <a:r>
                        <a:rPr lang="de-DE" sz="1000" dirty="0">
                          <a:effectLst/>
                        </a:rPr>
                        <a:t>tel. 95 715 75 13</a:t>
                      </a:r>
                    </a:p>
                  </a:txBody>
                  <a:tcPr marL="84355" marR="84355" marT="42178" marB="42178" anchor="ctr">
                    <a:lnL>
                      <a:noFill/>
                    </a:lnL>
                    <a:lnR>
                      <a:noFill/>
                    </a:lnR>
                    <a:lnT>
                      <a:noFill/>
                    </a:lnT>
                    <a:lnB>
                      <a:noFill/>
                    </a:lnB>
                  </a:tcPr>
                </a:tc>
                <a:extLst>
                  <a:ext uri="{0D108BD9-81ED-4DB2-BD59-A6C34878D82A}">
                    <a16:rowId xmlns:a16="http://schemas.microsoft.com/office/drawing/2014/main" val="318501905"/>
                  </a:ext>
                </a:extLst>
              </a:tr>
            </a:tbl>
          </a:graphicData>
        </a:graphic>
      </p:graphicFrame>
      <p:sp>
        <p:nvSpPr>
          <p:cNvPr id="14" name="Tytuł 3"/>
          <p:cNvSpPr txBox="1">
            <a:spLocks/>
          </p:cNvSpPr>
          <p:nvPr/>
        </p:nvSpPr>
        <p:spPr>
          <a:xfrm>
            <a:off x="3030493" y="5420039"/>
            <a:ext cx="7646772" cy="93988"/>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3900" b="1" kern="1200">
                <a:solidFill>
                  <a:schemeClr val="tx1"/>
                </a:solidFill>
                <a:latin typeface="+mn-lt"/>
                <a:ea typeface="+mj-ea"/>
                <a:cs typeface="+mj-cs"/>
              </a:defRPr>
            </a:lvl1pPr>
          </a:lstStyle>
          <a:p>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sz="1800" dirty="0" smtClean="0"/>
              <a:t/>
            </a:r>
            <a:br>
              <a:rPr lang="pl-PL" sz="1800" dirty="0" smtClean="0"/>
            </a:br>
            <a:r>
              <a:rPr lang="pl-PL" sz="1800" dirty="0" smtClean="0"/>
              <a:t/>
            </a:r>
            <a:br>
              <a:rPr lang="pl-PL" sz="1800" dirty="0" smtClean="0"/>
            </a:br>
            <a:r>
              <a:rPr lang="pl-PL" sz="1800" dirty="0" smtClean="0"/>
              <a:t/>
            </a:r>
            <a:br>
              <a:rPr lang="pl-PL" sz="1800" dirty="0" smtClean="0"/>
            </a:br>
            <a:r>
              <a:rPr lang="pl-PL" sz="1800" b="0" dirty="0" smtClean="0"/>
              <a:t/>
            </a:r>
            <a:br>
              <a:rPr lang="pl-PL" sz="1800" b="0" dirty="0" smtClean="0"/>
            </a:br>
            <a:r>
              <a:rPr lang="pl-PL" sz="1800" b="0" dirty="0" smtClean="0"/>
              <a:t/>
            </a:r>
            <a:br>
              <a:rPr lang="pl-PL" sz="1800"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r>
              <a:rPr lang="pl-PL" b="0" dirty="0" smtClean="0"/>
              <a:t/>
            </a:r>
            <a:br>
              <a:rPr lang="pl-PL" b="0" dirty="0" smtClean="0"/>
            </a:br>
            <a:endParaRPr lang="pl-PL" dirty="0"/>
          </a:p>
        </p:txBody>
      </p:sp>
      <p:pic>
        <p:nvPicPr>
          <p:cNvPr id="15" name="Picture 9" descr="Profilaktyka raka jelita grubego - badania przesiewowe, kolonoskopia -  Planuję Długie Życ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831" y="3633806"/>
            <a:ext cx="2756983" cy="2756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3797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rotWithShape="1">
          <a:blip r:embed="rId2"/>
          <a:srcRect l="18915" t="16837" r="21154" b="6287"/>
          <a:stretch/>
        </p:blipFill>
        <p:spPr>
          <a:xfrm>
            <a:off x="245024" y="1475027"/>
            <a:ext cx="6423195" cy="4442693"/>
          </a:xfrm>
          <a:prstGeom prst="rect">
            <a:avLst/>
          </a:prstGeom>
        </p:spPr>
      </p:pic>
      <p:sp>
        <p:nvSpPr>
          <p:cNvPr id="4" name="Tytuł 3"/>
          <p:cNvSpPr>
            <a:spLocks noGrp="1"/>
          </p:cNvSpPr>
          <p:nvPr>
            <p:ph type="title"/>
          </p:nvPr>
        </p:nvSpPr>
        <p:spPr/>
        <p:txBody>
          <a:bodyPr/>
          <a:lstStyle/>
          <a:p>
            <a:r>
              <a:rPr lang="pl-PL" dirty="0" smtClean="0"/>
              <a:t>Zdrowie Seniora </a:t>
            </a:r>
            <a:r>
              <a:rPr lang="pl-PL" dirty="0"/>
              <a:t>– </a:t>
            </a:r>
            <a:r>
              <a:rPr lang="pl-PL" dirty="0" smtClean="0"/>
              <a:t> na </a:t>
            </a:r>
            <a:r>
              <a:rPr lang="pl-PL" dirty="0" smtClean="0">
                <a:hlinkClick r:id="rId3"/>
              </a:rPr>
              <a:t>www.nfz-zielonagora.pl</a:t>
            </a:r>
            <a:r>
              <a:rPr lang="pl-PL" dirty="0" smtClean="0"/>
              <a:t/>
            </a:r>
            <a:br>
              <a:rPr lang="pl-PL" dirty="0" smtClean="0"/>
            </a:br>
            <a:endParaRPr lang="pl-PL" dirty="0"/>
          </a:p>
        </p:txBody>
      </p:sp>
      <p:pic>
        <p:nvPicPr>
          <p:cNvPr id="8" name="Obraz 7"/>
          <p:cNvPicPr>
            <a:picLocks noChangeAspect="1"/>
          </p:cNvPicPr>
          <p:nvPr/>
        </p:nvPicPr>
        <p:blipFill rotWithShape="1">
          <a:blip r:embed="rId4"/>
          <a:srcRect l="40394" t="16174" r="19200" b="32228"/>
          <a:stretch/>
        </p:blipFill>
        <p:spPr>
          <a:xfrm>
            <a:off x="6947147" y="2171489"/>
            <a:ext cx="4779026" cy="3265430"/>
          </a:xfrm>
          <a:prstGeom prst="rect">
            <a:avLst/>
          </a:prstGeom>
        </p:spPr>
      </p:pic>
    </p:spTree>
    <p:extLst>
      <p:ext uri="{BB962C8B-B14F-4D97-AF65-F5344CB8AC3E}">
        <p14:creationId xmlns:p14="http://schemas.microsoft.com/office/powerpoint/2010/main" val="3825752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smtClean="0"/>
              <a:t>Portal Diety NFZ, magazyn „Ze zdrowiem”</a:t>
            </a:r>
            <a:endParaRPr lang="pl-PL" dirty="0"/>
          </a:p>
        </p:txBody>
      </p:sp>
      <p:pic>
        <p:nvPicPr>
          <p:cNvPr id="5" name="Obraz 4"/>
          <p:cNvPicPr>
            <a:picLocks noChangeAspect="1"/>
          </p:cNvPicPr>
          <p:nvPr/>
        </p:nvPicPr>
        <p:blipFill rotWithShape="1">
          <a:blip r:embed="rId2"/>
          <a:srcRect l="17496" t="9755" r="16959" b="20779"/>
          <a:stretch/>
        </p:blipFill>
        <p:spPr>
          <a:xfrm>
            <a:off x="319179" y="1811546"/>
            <a:ext cx="6418052" cy="3826147"/>
          </a:xfrm>
          <a:prstGeom prst="rect">
            <a:avLst/>
          </a:prstGeom>
        </p:spPr>
      </p:pic>
      <p:sp>
        <p:nvSpPr>
          <p:cNvPr id="6" name="AutoShape 2" descr="Ze Zdrowiem Nr 3"/>
          <p:cNvSpPr>
            <a:spLocks noChangeAspect="1" noChangeArrowheads="1"/>
          </p:cNvSpPr>
          <p:nvPr/>
        </p:nvSpPr>
        <p:spPr bwMode="auto">
          <a:xfrm>
            <a:off x="8721605" y="2848903"/>
            <a:ext cx="1733610" cy="17336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7" name="AutoShape 4" descr="Ze Zdrowiem Nr 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7174" name="Picture 6" descr="Narodowy Fundusz Zdrowia on Twitter: &quot;🧐 Co robi #geriatra? 🧑‍⚕️ Geriatra  to lekarz, który leczy osoby starsze (65+). 📘 O szczegółach opieki  geriatrycznej piszemy w naszym magazynie #ZeZdrowiem. Tematem numeru jest  Zdrow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4279" y="2364895"/>
            <a:ext cx="4828261" cy="2719448"/>
          </a:xfrm>
          <a:prstGeom prst="rect">
            <a:avLst/>
          </a:prstGeom>
          <a:noFill/>
          <a:extLst>
            <a:ext uri="{909E8E84-426E-40DD-AFC4-6F175D3DCCD1}">
              <a14:hiddenFill xmlns:a14="http://schemas.microsoft.com/office/drawing/2010/main">
                <a:solidFill>
                  <a:srgbClr val="FFFFFF"/>
                </a:solidFill>
              </a14:hiddenFill>
            </a:ext>
          </a:extLst>
        </p:spPr>
      </p:pic>
      <p:sp>
        <p:nvSpPr>
          <p:cNvPr id="8" name="Prostokąt 7"/>
          <p:cNvSpPr/>
          <p:nvPr/>
        </p:nvSpPr>
        <p:spPr>
          <a:xfrm>
            <a:off x="7435344" y="5568351"/>
            <a:ext cx="4903305" cy="369332"/>
          </a:xfrm>
          <a:prstGeom prst="rect">
            <a:avLst/>
          </a:prstGeom>
        </p:spPr>
        <p:txBody>
          <a:bodyPr wrap="square">
            <a:spAutoFit/>
          </a:bodyPr>
          <a:lstStyle/>
          <a:p>
            <a:r>
              <a:rPr lang="pl-PL"/>
              <a:t>https://www.nfz.gov.pl/ze-zdrowiem/nr-3/</a:t>
            </a:r>
          </a:p>
        </p:txBody>
      </p:sp>
    </p:spTree>
    <p:extLst>
      <p:ext uri="{BB962C8B-B14F-4D97-AF65-F5344CB8AC3E}">
        <p14:creationId xmlns:p14="http://schemas.microsoft.com/office/powerpoint/2010/main" val="4114430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56383" y="266720"/>
            <a:ext cx="10515600" cy="1325563"/>
          </a:xfrm>
        </p:spPr>
        <p:txBody>
          <a:bodyPr/>
          <a:lstStyle/>
          <a:p>
            <a:r>
              <a:rPr lang="pl-PL" dirty="0" smtClean="0"/>
              <a:t>Wydarzenia profilaktyczne </a:t>
            </a:r>
            <a:br>
              <a:rPr lang="pl-PL" dirty="0" smtClean="0"/>
            </a:br>
            <a:r>
              <a:rPr lang="pl-PL" dirty="0" smtClean="0"/>
              <a:t>dla Seniorów w LOW NFZ</a:t>
            </a:r>
            <a:r>
              <a:rPr lang="pl-PL" dirty="0" smtClean="0">
                <a:sym typeface="Wingdings" panose="05000000000000000000" pitchFamily="2" charset="2"/>
              </a:rPr>
              <a:t></a:t>
            </a:r>
            <a:endParaRPr lang="pl-PL" dirty="0"/>
          </a:p>
        </p:txBody>
      </p:sp>
      <p:sp>
        <p:nvSpPr>
          <p:cNvPr id="6" name="pole tekstowe 5"/>
          <p:cNvSpPr txBox="1"/>
          <p:nvPr/>
        </p:nvSpPr>
        <p:spPr>
          <a:xfrm>
            <a:off x="8244908" y="1016656"/>
            <a:ext cx="3076334" cy="5047536"/>
          </a:xfrm>
          <a:prstGeom prst="rect">
            <a:avLst/>
          </a:prstGeom>
          <a:noFill/>
          <a:ln w="28575">
            <a:solidFill>
              <a:srgbClr val="F7A600"/>
            </a:solidFill>
          </a:ln>
        </p:spPr>
        <p:txBody>
          <a:bodyPr wrap="square" rtlCol="0">
            <a:spAutoFit/>
          </a:bodyPr>
          <a:lstStyle/>
          <a:p>
            <a:pPr marL="285750" indent="-285750">
              <a:buClr>
                <a:srgbClr val="F7A600"/>
              </a:buClr>
              <a:buFont typeface="Wingdings" panose="05000000000000000000" pitchFamily="2" charset="2"/>
              <a:buChar char="§"/>
            </a:pPr>
            <a:r>
              <a:rPr lang="pl-PL" dirty="0" smtClean="0"/>
              <a:t>Organizacja cyklicznych spotkań ze specjalistami oraz pomiary w kiosku profilaktycznym – konsultacje z doradcą ds. profilaktyki (diety NFZ)</a:t>
            </a:r>
          </a:p>
          <a:p>
            <a:pPr>
              <a:buClr>
                <a:srgbClr val="F7A600"/>
              </a:buClr>
            </a:pPr>
            <a:endParaRPr lang="pl-PL" sz="1400" dirty="0" smtClean="0"/>
          </a:p>
          <a:p>
            <a:pPr marL="285750" indent="-285750">
              <a:buClr>
                <a:srgbClr val="F7A600"/>
              </a:buClr>
              <a:buFont typeface="Wingdings" panose="05000000000000000000" pitchFamily="2" charset="2"/>
              <a:buChar char="§"/>
            </a:pPr>
            <a:r>
              <a:rPr lang="pl-PL" dirty="0" smtClean="0"/>
              <a:t>Pikniki zdrowia i profilaktyki </a:t>
            </a:r>
            <a:r>
              <a:rPr lang="pl-PL" sz="1400" dirty="0" smtClean="0"/>
              <a:t>szeroka oferta informacyjno- edukacyjna w zakresie opieki zdrowotnej seniorów. </a:t>
            </a:r>
          </a:p>
          <a:p>
            <a:pPr>
              <a:buClr>
                <a:srgbClr val="F7A600"/>
              </a:buClr>
            </a:pPr>
            <a:endParaRPr lang="pl-PL" sz="1400" dirty="0" smtClean="0"/>
          </a:p>
          <a:p>
            <a:pPr marL="285750" indent="-285750">
              <a:buClr>
                <a:srgbClr val="F7A600"/>
              </a:buClr>
              <a:buFont typeface="Wingdings" panose="05000000000000000000" pitchFamily="2" charset="2"/>
              <a:buChar char="§"/>
            </a:pPr>
            <a:r>
              <a:rPr lang="pl-PL" dirty="0" smtClean="0"/>
              <a:t>Porozmawiajmy o kobiecym    zdrowiu – spotkanie i konsultacje z Amazonkami </a:t>
            </a:r>
          </a:p>
          <a:p>
            <a:pPr>
              <a:buClr>
                <a:srgbClr val="F7A600"/>
              </a:buClr>
            </a:pPr>
            <a:endParaRPr lang="pl-PL" dirty="0" smtClean="0"/>
          </a:p>
          <a:p>
            <a:pPr marL="285750" indent="-285750">
              <a:buClr>
                <a:srgbClr val="F7A600"/>
              </a:buClr>
              <a:buFont typeface="Wingdings" panose="05000000000000000000" pitchFamily="2" charset="2"/>
              <a:buChar char="§"/>
            </a:pPr>
            <a:r>
              <a:rPr lang="pl-PL" dirty="0" smtClean="0"/>
              <a:t>Stoisko profilaktyczne oraz konsultacje z dietetykiem klinicznym</a:t>
            </a:r>
            <a:endParaRPr lang="pl-PL" dirty="0"/>
          </a:p>
        </p:txBody>
      </p:sp>
      <p:pic>
        <p:nvPicPr>
          <p:cNvPr id="5122" name="Picture 2" descr="Zdjęc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089" y="1575156"/>
            <a:ext cx="1975579" cy="17121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Zdjęc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9881" y="1609409"/>
            <a:ext cx="3390078" cy="190691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Zdjęc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536" y="3401924"/>
            <a:ext cx="1231276" cy="266559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Zdjęci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657" b="37197"/>
          <a:stretch/>
        </p:blipFill>
        <p:spPr bwMode="auto">
          <a:xfrm>
            <a:off x="4980057" y="3874206"/>
            <a:ext cx="2162430" cy="211347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Zdjęci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89" r="27531"/>
          <a:stretch/>
        </p:blipFill>
        <p:spPr bwMode="auto">
          <a:xfrm>
            <a:off x="2201044" y="4014307"/>
            <a:ext cx="2475781" cy="1833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4618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456383" y="266720"/>
            <a:ext cx="10515600" cy="1325563"/>
          </a:xfrm>
        </p:spPr>
        <p:txBody>
          <a:bodyPr/>
          <a:lstStyle/>
          <a:p>
            <a:r>
              <a:rPr lang="pl-PL" dirty="0" smtClean="0"/>
              <a:t>Kiosk profilaktyczny</a:t>
            </a:r>
            <a:endParaRPr lang="pl-PL" dirty="0"/>
          </a:p>
        </p:txBody>
      </p:sp>
      <p:sp>
        <p:nvSpPr>
          <p:cNvPr id="6" name="pole tekstowe 5"/>
          <p:cNvSpPr txBox="1"/>
          <p:nvPr/>
        </p:nvSpPr>
        <p:spPr>
          <a:xfrm>
            <a:off x="5719733" y="473754"/>
            <a:ext cx="5818092" cy="5601533"/>
          </a:xfrm>
          <a:prstGeom prst="rect">
            <a:avLst/>
          </a:prstGeom>
          <a:noFill/>
          <a:ln w="28575">
            <a:solidFill>
              <a:srgbClr val="F7A600"/>
            </a:solidFill>
          </a:ln>
        </p:spPr>
        <p:txBody>
          <a:bodyPr wrap="square" rtlCol="0">
            <a:spAutoFit/>
          </a:bodyPr>
          <a:lstStyle/>
          <a:p>
            <a:endParaRPr lang="pl-PL" sz="1600" b="1" dirty="0" smtClean="0"/>
          </a:p>
          <a:p>
            <a:r>
              <a:rPr lang="pl-PL" sz="1600" b="1" dirty="0" smtClean="0"/>
              <a:t>Co </a:t>
            </a:r>
            <a:r>
              <a:rPr lang="pl-PL" sz="1600" b="1" dirty="0"/>
              <a:t>to takiego? </a:t>
            </a:r>
            <a:endParaRPr lang="pl-PL" sz="1600" dirty="0"/>
          </a:p>
          <a:p>
            <a:r>
              <a:rPr lang="pl-PL" sz="1600" dirty="0" smtClean="0"/>
              <a:t>Wygląda </a:t>
            </a:r>
            <a:r>
              <a:rPr lang="pl-PL" sz="1600" dirty="0"/>
              <a:t>futurystycznie i tym właśnie </a:t>
            </a:r>
            <a:r>
              <a:rPr lang="pl-PL" sz="1600" dirty="0" smtClean="0"/>
              <a:t>ma </a:t>
            </a:r>
            <a:r>
              <a:rPr lang="pl-PL" sz="1600" dirty="0"/>
              <a:t>przyciągać uwagę. </a:t>
            </a:r>
            <a:r>
              <a:rPr lang="pl-PL" sz="1600" dirty="0" smtClean="0"/>
              <a:t>Zapewnia </a:t>
            </a:r>
            <a:r>
              <a:rPr lang="pl-PL" sz="1600" dirty="0"/>
              <a:t>jednocześnie prywatność i bezpieczeństwo osobom, które zdecydują się na wykonanie pomiarów: </a:t>
            </a:r>
          </a:p>
          <a:p>
            <a:pPr marL="285750" lvl="0" indent="-285750">
              <a:buClr>
                <a:srgbClr val="F7A600"/>
              </a:buClr>
              <a:buFont typeface="Wingdings" panose="05000000000000000000" pitchFamily="2" charset="2"/>
              <a:buChar char="§"/>
            </a:pPr>
            <a:r>
              <a:rPr lang="pl-PL" sz="1600" dirty="0"/>
              <a:t>wzrostu,</a:t>
            </a:r>
          </a:p>
          <a:p>
            <a:pPr marL="285750" lvl="0" indent="-285750">
              <a:buClr>
                <a:srgbClr val="F7A600"/>
              </a:buClr>
              <a:buFont typeface="Wingdings" panose="05000000000000000000" pitchFamily="2" charset="2"/>
              <a:buChar char="§"/>
            </a:pPr>
            <a:r>
              <a:rPr lang="pl-PL" sz="1600" dirty="0"/>
              <a:t>masy ciała,</a:t>
            </a:r>
          </a:p>
          <a:p>
            <a:pPr marL="285750" lvl="0" indent="-285750">
              <a:buClr>
                <a:srgbClr val="F7A600"/>
              </a:buClr>
              <a:buFont typeface="Wingdings" panose="05000000000000000000" pitchFamily="2" charset="2"/>
              <a:buChar char="§"/>
            </a:pPr>
            <a:r>
              <a:rPr lang="pl-PL" sz="1600" dirty="0"/>
              <a:t>indeksu masy ciała, czyli BMI,</a:t>
            </a:r>
          </a:p>
          <a:p>
            <a:pPr marL="285750" lvl="0" indent="-285750">
              <a:buClr>
                <a:srgbClr val="F7A600"/>
              </a:buClr>
              <a:buFont typeface="Wingdings" panose="05000000000000000000" pitchFamily="2" charset="2"/>
              <a:buChar char="§"/>
            </a:pPr>
            <a:r>
              <a:rPr lang="pl-PL" sz="1600" dirty="0"/>
              <a:t>składu ciała,</a:t>
            </a:r>
          </a:p>
          <a:p>
            <a:pPr marL="285750" lvl="0" indent="-285750">
              <a:buClr>
                <a:srgbClr val="F7A600"/>
              </a:buClr>
              <a:buFont typeface="Wingdings" panose="05000000000000000000" pitchFamily="2" charset="2"/>
              <a:buChar char="§"/>
            </a:pPr>
            <a:r>
              <a:rPr lang="pl-PL" sz="1600" dirty="0"/>
              <a:t>ciśnienia tętniczego krwi. </a:t>
            </a:r>
          </a:p>
          <a:p>
            <a:r>
              <a:rPr lang="pl-PL" sz="1600" dirty="0"/>
              <a:t>Te podstawowe pomiary medyczne są niezbędne, aby ocenić ryzyko najbardziej niebezpiecznych chorób cywilizacyjnych. </a:t>
            </a:r>
            <a:endParaRPr lang="pl-PL" sz="1600" dirty="0" smtClean="0"/>
          </a:p>
          <a:p>
            <a:r>
              <a:rPr lang="pl-PL" sz="1600" b="1" dirty="0" smtClean="0"/>
              <a:t>Wyniki </a:t>
            </a:r>
            <a:r>
              <a:rPr lang="pl-PL" sz="1600" b="1" dirty="0"/>
              <a:t>pomiarów, wydrukowane bezpośrednio w kiosku, będzie można omówić z doradcą, na stanowisku ds. profilaktyki i promocji zdrowia. </a:t>
            </a:r>
            <a:r>
              <a:rPr lang="pl-PL" sz="1600" dirty="0" smtClean="0"/>
              <a:t>Zapisy możliwe są poprzez </a:t>
            </a:r>
            <a:r>
              <a:rPr lang="pl-PL" sz="1600" dirty="0"/>
              <a:t>stronę internetową </a:t>
            </a:r>
            <a:r>
              <a:rPr lang="pl-PL" sz="1600" dirty="0" smtClean="0"/>
              <a:t>LOW NFZ </a:t>
            </a:r>
            <a:r>
              <a:rPr lang="pl-PL" sz="1600" dirty="0"/>
              <a:t>oraz infolinię Telefonicznej Informacji Pacjenta </a:t>
            </a:r>
            <a:r>
              <a:rPr lang="pl-PL" sz="1600" dirty="0" smtClean="0"/>
              <a:t>800 </a:t>
            </a:r>
            <a:r>
              <a:rPr lang="pl-PL" sz="1600" dirty="0"/>
              <a:t>190 </a:t>
            </a:r>
            <a:r>
              <a:rPr lang="pl-PL" sz="1600" dirty="0" smtClean="0"/>
              <a:t>590.</a:t>
            </a:r>
          </a:p>
          <a:p>
            <a:endParaRPr lang="pl-PL" sz="1600" dirty="0"/>
          </a:p>
          <a:p>
            <a:r>
              <a:rPr lang="pl-PL" sz="1600" b="1" dirty="0" smtClean="0"/>
              <a:t>Karnet Zdrowia </a:t>
            </a:r>
            <a:r>
              <a:rPr lang="pl-PL" sz="1600" dirty="0" smtClean="0"/>
              <a:t>– upominki dla osób regularnie korzystających z pomiarów w kiosku profilaktycznym.  </a:t>
            </a:r>
            <a:endParaRPr lang="pl-PL" dirty="0" smtClean="0"/>
          </a:p>
          <a:p>
            <a:pPr algn="ctr"/>
            <a:endParaRPr lang="pl-PL" dirty="0"/>
          </a:p>
          <a:p>
            <a:pPr algn="ctr"/>
            <a:r>
              <a:rPr lang="pl-PL" dirty="0" smtClean="0"/>
              <a:t>„Zmierz swoje zdrowie” </a:t>
            </a:r>
            <a:r>
              <a:rPr lang="pl-PL" dirty="0" smtClean="0">
                <a:sym typeface="Wingdings" panose="05000000000000000000" pitchFamily="2" charset="2"/>
              </a:rPr>
              <a:t></a:t>
            </a:r>
            <a:endParaRPr lang="pl-PL" dirty="0"/>
          </a:p>
          <a:p>
            <a:pPr algn="ctr"/>
            <a:r>
              <a:rPr lang="pl-PL" dirty="0"/>
              <a:t> </a:t>
            </a:r>
          </a:p>
        </p:txBody>
      </p:sp>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12" y="1297387"/>
            <a:ext cx="2517400" cy="3782929"/>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96383">
            <a:off x="3068879" y="2852150"/>
            <a:ext cx="1587885" cy="2520281"/>
          </a:xfrm>
          <a:prstGeom prst="rect">
            <a:avLst/>
          </a:prstGeom>
        </p:spPr>
      </p:pic>
      <p:pic>
        <p:nvPicPr>
          <p:cNvPr id="12" name="Obraz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0935" y="1336743"/>
            <a:ext cx="2126821" cy="1999557"/>
          </a:xfrm>
          <a:prstGeom prst="rect">
            <a:avLst/>
          </a:prstGeom>
        </p:spPr>
      </p:pic>
      <p:pic>
        <p:nvPicPr>
          <p:cNvPr id="6150" name="Picture 6" descr="Zdjęci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8987" y="4705799"/>
            <a:ext cx="3568863" cy="164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734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p:cNvSpPr>
            <a:spLocks noGrp="1"/>
          </p:cNvSpPr>
          <p:nvPr>
            <p:ph type="body" sz="quarter" idx="10"/>
          </p:nvPr>
        </p:nvSpPr>
        <p:spPr/>
        <p:txBody>
          <a:bodyPr/>
          <a:lstStyle/>
          <a:p>
            <a:r>
              <a:rPr lang="pl-PL" dirty="0" smtClean="0"/>
              <a:t>Dziękuję</a:t>
            </a:r>
          </a:p>
          <a:p>
            <a:r>
              <a:rPr lang="pl-PL" dirty="0" smtClean="0"/>
              <a:t>Agnieszka Jarząbek</a:t>
            </a:r>
            <a:endParaRPr lang="pl-PL" dirty="0"/>
          </a:p>
        </p:txBody>
      </p:sp>
    </p:spTree>
    <p:extLst>
      <p:ext uri="{BB962C8B-B14F-4D97-AF65-F5344CB8AC3E}">
        <p14:creationId xmlns:p14="http://schemas.microsoft.com/office/powerpoint/2010/main" val="31279995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541764" y="863951"/>
            <a:ext cx="10515600" cy="1325563"/>
          </a:xfrm>
        </p:spPr>
        <p:txBody>
          <a:bodyPr>
            <a:normAutofit/>
          </a:bodyPr>
          <a:lstStyle/>
          <a:p>
            <a:r>
              <a:rPr lang="pl-PL" sz="1600" b="0" dirty="0" smtClean="0"/>
              <a:t>Narodowy Fundusz Zdrowia </a:t>
            </a:r>
            <a:r>
              <a:rPr lang="pl-PL" sz="1600" b="0" dirty="0"/>
              <a:t>realizuje szereg działań mających na celu poprawę w wymiarze zdrowotnym jakości życia osób starszych, m.in. poprzez poprawę dostępu do świadczeń opieki zdrowotnej, leków oraz zapewnienie odpowiednio przeszkolonych kadr medycznych.</a:t>
            </a:r>
            <a:endParaRPr lang="pl-PL" sz="1600" dirty="0"/>
          </a:p>
        </p:txBody>
      </p:sp>
      <p:graphicFrame>
        <p:nvGraphicFramePr>
          <p:cNvPr id="5" name="Wykres 4"/>
          <p:cNvGraphicFramePr>
            <a:graphicFrameLocks/>
          </p:cNvGraphicFramePr>
          <p:nvPr>
            <p:extLst>
              <p:ext uri="{D42A27DB-BD31-4B8C-83A1-F6EECF244321}">
                <p14:modId xmlns:p14="http://schemas.microsoft.com/office/powerpoint/2010/main" val="276212713"/>
              </p:ext>
            </p:extLst>
          </p:nvPr>
        </p:nvGraphicFramePr>
        <p:xfrm>
          <a:off x="472753" y="2721635"/>
          <a:ext cx="3433022" cy="35999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Wykres 5"/>
          <p:cNvGraphicFramePr>
            <a:graphicFrameLocks/>
          </p:cNvGraphicFramePr>
          <p:nvPr>
            <p:extLst>
              <p:ext uri="{D42A27DB-BD31-4B8C-83A1-F6EECF244321}">
                <p14:modId xmlns:p14="http://schemas.microsoft.com/office/powerpoint/2010/main" val="3160658470"/>
              </p:ext>
            </p:extLst>
          </p:nvPr>
        </p:nvGraphicFramePr>
        <p:xfrm>
          <a:off x="4373413" y="2721634"/>
          <a:ext cx="3420000" cy="360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Wykres 6"/>
          <p:cNvGraphicFramePr>
            <a:graphicFrameLocks/>
          </p:cNvGraphicFramePr>
          <p:nvPr>
            <p:extLst>
              <p:ext uri="{D42A27DB-BD31-4B8C-83A1-F6EECF244321}">
                <p14:modId xmlns:p14="http://schemas.microsoft.com/office/powerpoint/2010/main" val="3400023321"/>
              </p:ext>
            </p:extLst>
          </p:nvPr>
        </p:nvGraphicFramePr>
        <p:xfrm>
          <a:off x="8183413" y="2721634"/>
          <a:ext cx="3420000" cy="3600000"/>
        </p:xfrm>
        <a:graphic>
          <a:graphicData uri="http://schemas.openxmlformats.org/drawingml/2006/chart">
            <c:chart xmlns:c="http://schemas.openxmlformats.org/drawingml/2006/chart" xmlns:r="http://schemas.openxmlformats.org/officeDocument/2006/relationships" r:id="rId4"/>
          </a:graphicData>
        </a:graphic>
      </p:graphicFrame>
      <p:sp>
        <p:nvSpPr>
          <p:cNvPr id="2" name="pole tekstowe 1"/>
          <p:cNvSpPr txBox="1"/>
          <p:nvPr/>
        </p:nvSpPr>
        <p:spPr>
          <a:xfrm>
            <a:off x="472753" y="270332"/>
            <a:ext cx="7051541" cy="523220"/>
          </a:xfrm>
          <a:prstGeom prst="rect">
            <a:avLst/>
          </a:prstGeom>
          <a:noFill/>
        </p:spPr>
        <p:txBody>
          <a:bodyPr wrap="square" rtlCol="0">
            <a:spAutoFit/>
          </a:bodyPr>
          <a:lstStyle/>
          <a:p>
            <a:r>
              <a:rPr lang="pl-PL" sz="2800" b="1" dirty="0" smtClean="0"/>
              <a:t>Potrzeby zdrowotne osób po 65 roku życia</a:t>
            </a:r>
            <a:endParaRPr lang="pl-PL" sz="2800" b="1" dirty="0"/>
          </a:p>
        </p:txBody>
      </p:sp>
    </p:spTree>
    <p:extLst>
      <p:ext uri="{BB962C8B-B14F-4D97-AF65-F5344CB8AC3E}">
        <p14:creationId xmlns:p14="http://schemas.microsoft.com/office/powerpoint/2010/main" val="968938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Świadczenia dedykowane seniorom – Województwo Lubuskie (stan na grudzień 2022)</a:t>
            </a:r>
            <a:endParaRPr lang="pl-PL" dirty="0"/>
          </a:p>
        </p:txBody>
      </p:sp>
      <p:sp>
        <p:nvSpPr>
          <p:cNvPr id="3" name="Symbol zastępczy zawartości 2"/>
          <p:cNvSpPr>
            <a:spLocks noGrp="1"/>
          </p:cNvSpPr>
          <p:nvPr>
            <p:ph sz="half" idx="1"/>
          </p:nvPr>
        </p:nvSpPr>
        <p:spPr/>
        <p:txBody>
          <a:bodyPr>
            <a:normAutofit/>
          </a:bodyPr>
          <a:lstStyle/>
          <a:p>
            <a:pPr marL="0" indent="0">
              <a:buNone/>
            </a:pPr>
            <a:r>
              <a:rPr lang="pl-PL" sz="2400" dirty="0" smtClean="0"/>
              <a:t>Geriatryczne oddziały szpitalne</a:t>
            </a:r>
            <a:endParaRPr lang="pl-PL" sz="2400" dirty="0"/>
          </a:p>
        </p:txBody>
      </p:sp>
      <p:sp>
        <p:nvSpPr>
          <p:cNvPr id="4" name="Symbol zastępczy zawartości 3"/>
          <p:cNvSpPr>
            <a:spLocks noGrp="1"/>
          </p:cNvSpPr>
          <p:nvPr>
            <p:ph sz="half" idx="2"/>
          </p:nvPr>
        </p:nvSpPr>
        <p:spPr/>
        <p:txBody>
          <a:bodyPr>
            <a:normAutofit/>
          </a:bodyPr>
          <a:lstStyle/>
          <a:p>
            <a:pPr marL="0" indent="0">
              <a:buNone/>
            </a:pPr>
            <a:r>
              <a:rPr lang="pl-PL" sz="2400" dirty="0" smtClean="0"/>
              <a:t>Geriatryczne poradnie specjalistyczne</a:t>
            </a:r>
            <a:endParaRPr lang="pl-PL" sz="2400"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6539" y="2289225"/>
            <a:ext cx="2815668" cy="388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7744" y="2179244"/>
            <a:ext cx="2815668" cy="388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wal 8"/>
          <p:cNvSpPr/>
          <p:nvPr/>
        </p:nvSpPr>
        <p:spPr>
          <a:xfrm>
            <a:off x="7680592" y="4006735"/>
            <a:ext cx="249382" cy="2327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Owal 9"/>
          <p:cNvSpPr/>
          <p:nvPr/>
        </p:nvSpPr>
        <p:spPr>
          <a:xfrm>
            <a:off x="7805283" y="5135276"/>
            <a:ext cx="249382" cy="2327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Owal 10"/>
          <p:cNvSpPr/>
          <p:nvPr/>
        </p:nvSpPr>
        <p:spPr>
          <a:xfrm>
            <a:off x="8097232" y="2943636"/>
            <a:ext cx="249382" cy="2327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Owal 11"/>
          <p:cNvSpPr/>
          <p:nvPr/>
        </p:nvSpPr>
        <p:spPr>
          <a:xfrm>
            <a:off x="2901577" y="3279247"/>
            <a:ext cx="249382" cy="2327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Owal 12"/>
          <p:cNvSpPr/>
          <p:nvPr/>
        </p:nvSpPr>
        <p:spPr>
          <a:xfrm>
            <a:off x="8621682" y="3181713"/>
            <a:ext cx="249382" cy="2327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Owal 13"/>
          <p:cNvSpPr/>
          <p:nvPr/>
        </p:nvSpPr>
        <p:spPr>
          <a:xfrm>
            <a:off x="2114516" y="5260839"/>
            <a:ext cx="249382" cy="2327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Owal 14"/>
          <p:cNvSpPr/>
          <p:nvPr/>
        </p:nvSpPr>
        <p:spPr>
          <a:xfrm>
            <a:off x="7273584" y="4541351"/>
            <a:ext cx="249382" cy="2327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ole tekstowe 15"/>
          <p:cNvSpPr txBox="1"/>
          <p:nvPr/>
        </p:nvSpPr>
        <p:spPr>
          <a:xfrm>
            <a:off x="3998421" y="2768138"/>
            <a:ext cx="1621620" cy="646331"/>
          </a:xfrm>
          <a:prstGeom prst="rect">
            <a:avLst/>
          </a:prstGeom>
          <a:noFill/>
          <a:ln w="19050">
            <a:solidFill>
              <a:schemeClr val="accent1"/>
            </a:solidFill>
          </a:ln>
        </p:spPr>
        <p:txBody>
          <a:bodyPr wrap="square" rtlCol="0">
            <a:spAutoFit/>
          </a:bodyPr>
          <a:lstStyle/>
          <a:p>
            <a:pPr marL="285750" indent="-285750">
              <a:buClr>
                <a:srgbClr val="F7A600"/>
              </a:buClr>
              <a:buSzPct val="130000"/>
              <a:buFont typeface="Wingdings" panose="05000000000000000000" pitchFamily="2" charset="2"/>
              <a:buChar char="§"/>
            </a:pPr>
            <a:r>
              <a:rPr lang="pl-PL" dirty="0" smtClean="0"/>
              <a:t>Skwierzyna</a:t>
            </a:r>
          </a:p>
          <a:p>
            <a:pPr marL="285750" indent="-285750">
              <a:buClr>
                <a:srgbClr val="F7A600"/>
              </a:buClr>
              <a:buSzPct val="130000"/>
              <a:buFont typeface="Wingdings" panose="05000000000000000000" pitchFamily="2" charset="2"/>
              <a:buChar char="§"/>
            </a:pPr>
            <a:r>
              <a:rPr lang="pl-PL" dirty="0" smtClean="0"/>
              <a:t>Żary</a:t>
            </a:r>
            <a:endParaRPr lang="pl-PL" dirty="0"/>
          </a:p>
        </p:txBody>
      </p:sp>
      <p:sp>
        <p:nvSpPr>
          <p:cNvPr id="17" name="pole tekstowe 16"/>
          <p:cNvSpPr txBox="1"/>
          <p:nvPr/>
        </p:nvSpPr>
        <p:spPr>
          <a:xfrm>
            <a:off x="9532736" y="3183775"/>
            <a:ext cx="2530415" cy="1477328"/>
          </a:xfrm>
          <a:prstGeom prst="rect">
            <a:avLst/>
          </a:prstGeom>
          <a:noFill/>
          <a:ln w="19050">
            <a:solidFill>
              <a:schemeClr val="accent1"/>
            </a:solidFill>
          </a:ln>
        </p:spPr>
        <p:txBody>
          <a:bodyPr wrap="square" rtlCol="0">
            <a:spAutoFit/>
          </a:bodyPr>
          <a:lstStyle/>
          <a:p>
            <a:pPr marL="285750" indent="-285750">
              <a:buClr>
                <a:srgbClr val="F7A600"/>
              </a:buClr>
              <a:buSzPct val="130000"/>
              <a:buFont typeface="Wingdings" panose="05000000000000000000" pitchFamily="2" charset="2"/>
              <a:buChar char="§"/>
            </a:pPr>
            <a:r>
              <a:rPr lang="pl-PL" dirty="0" smtClean="0"/>
              <a:t>Skwierzyna</a:t>
            </a:r>
          </a:p>
          <a:p>
            <a:pPr marL="285750" indent="-285750">
              <a:buClr>
                <a:srgbClr val="F7A600"/>
              </a:buClr>
              <a:buSzPct val="130000"/>
              <a:buFont typeface="Wingdings" panose="05000000000000000000" pitchFamily="2" charset="2"/>
              <a:buChar char="§"/>
            </a:pPr>
            <a:r>
              <a:rPr lang="pl-PL" dirty="0" smtClean="0"/>
              <a:t>Żary</a:t>
            </a:r>
          </a:p>
          <a:p>
            <a:pPr marL="285750" indent="-285750">
              <a:buClr>
                <a:srgbClr val="F7A600"/>
              </a:buClr>
              <a:buSzPct val="130000"/>
              <a:buFont typeface="Wingdings" panose="05000000000000000000" pitchFamily="2" charset="2"/>
              <a:buChar char="§"/>
            </a:pPr>
            <a:r>
              <a:rPr lang="pl-PL" dirty="0" smtClean="0"/>
              <a:t>Gorzów </a:t>
            </a:r>
            <a:r>
              <a:rPr lang="pl-PL" dirty="0" err="1" smtClean="0"/>
              <a:t>Wlkp</a:t>
            </a:r>
            <a:r>
              <a:rPr lang="pl-PL" dirty="0" smtClean="0"/>
              <a:t> - </a:t>
            </a:r>
            <a:r>
              <a:rPr lang="pl-PL" sz="1000" dirty="0" smtClean="0"/>
              <a:t>zawieszona</a:t>
            </a:r>
          </a:p>
          <a:p>
            <a:pPr marL="285750" indent="-285750">
              <a:buClr>
                <a:srgbClr val="F7A600"/>
              </a:buClr>
              <a:buSzPct val="130000"/>
              <a:buFont typeface="Wingdings" panose="05000000000000000000" pitchFamily="2" charset="2"/>
              <a:buChar char="§"/>
            </a:pPr>
            <a:r>
              <a:rPr lang="pl-PL" dirty="0" smtClean="0"/>
              <a:t>Torzym</a:t>
            </a:r>
          </a:p>
          <a:p>
            <a:pPr marL="285750" indent="-285750">
              <a:buClr>
                <a:srgbClr val="F7A600"/>
              </a:buClr>
              <a:buSzPct val="130000"/>
              <a:buFont typeface="Wingdings" panose="05000000000000000000" pitchFamily="2" charset="2"/>
              <a:buChar char="§"/>
            </a:pPr>
            <a:r>
              <a:rPr lang="pl-PL" dirty="0" smtClean="0"/>
              <a:t>Gubin</a:t>
            </a:r>
          </a:p>
        </p:txBody>
      </p:sp>
    </p:spTree>
    <p:extLst>
      <p:ext uri="{BB962C8B-B14F-4D97-AF65-F5344CB8AC3E}">
        <p14:creationId xmlns:p14="http://schemas.microsoft.com/office/powerpoint/2010/main" val="2566715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iekt 5"/>
          <p:cNvGraphicFramePr>
            <a:graphicFrameLocks noGrp="1" noChangeAspect="1"/>
          </p:cNvGraphicFramePr>
          <p:nvPr>
            <p:ph type="dgm" sz="quarter" idx="16"/>
            <p:extLst>
              <p:ext uri="{D42A27DB-BD31-4B8C-83A1-F6EECF244321}">
                <p14:modId xmlns:p14="http://schemas.microsoft.com/office/powerpoint/2010/main" val="2339571494"/>
              </p:ext>
            </p:extLst>
          </p:nvPr>
        </p:nvGraphicFramePr>
        <p:xfrm>
          <a:off x="9195250" y="365125"/>
          <a:ext cx="2763837" cy="3892550"/>
        </p:xfrm>
        <a:graphic>
          <a:graphicData uri="http://schemas.openxmlformats.org/presentationml/2006/ole">
            <mc:AlternateContent xmlns:mc="http://schemas.openxmlformats.org/markup-compatibility/2006">
              <mc:Choice xmlns:v="urn:schemas-microsoft-com:vml" Requires="v">
                <p:oleObj spid="_x0000_s3171" name="Acrobat Document" r:id="rId3" imgW="11505942" imgH="16201853" progId="Acrobat.Document.DC">
                  <p:embed/>
                </p:oleObj>
              </mc:Choice>
              <mc:Fallback>
                <p:oleObj name="Acrobat Document" r:id="rId3" imgW="11505942" imgH="16201853" progId="Acrobat.Document.DC">
                  <p:embed/>
                  <p:pic>
                    <p:nvPicPr>
                      <p:cNvPr id="28678" name="Obiek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5250" y="365125"/>
                        <a:ext cx="2763837" cy="3892550"/>
                      </a:xfrm>
                      <a:prstGeom prst="rect">
                        <a:avLst/>
                      </a:prstGeom>
                      <a:noFill/>
                      <a:ln>
                        <a:noFill/>
                      </a:ln>
                    </p:spPr>
                  </p:pic>
                </p:oleObj>
              </mc:Fallback>
            </mc:AlternateContent>
          </a:graphicData>
        </a:graphic>
      </p:graphicFrame>
      <p:sp>
        <p:nvSpPr>
          <p:cNvPr id="5" name="Tytuł 4"/>
          <p:cNvSpPr>
            <a:spLocks noGrp="1"/>
          </p:cNvSpPr>
          <p:nvPr>
            <p:ph type="title"/>
          </p:nvPr>
        </p:nvSpPr>
        <p:spPr/>
        <p:txBody>
          <a:bodyPr/>
          <a:lstStyle/>
          <a:p>
            <a:r>
              <a:rPr lang="pl-PL" dirty="0" smtClean="0"/>
              <a:t>Bezpłatne leki dla pacjentów +75</a:t>
            </a:r>
            <a:endParaRPr lang="pl-PL" dirty="0"/>
          </a:p>
        </p:txBody>
      </p:sp>
      <p:graphicFrame>
        <p:nvGraphicFramePr>
          <p:cNvPr id="9" name="Diagram 8"/>
          <p:cNvGraphicFramePr/>
          <p:nvPr>
            <p:extLst>
              <p:ext uri="{D42A27DB-BD31-4B8C-83A1-F6EECF244321}">
                <p14:modId xmlns:p14="http://schemas.microsoft.com/office/powerpoint/2010/main" val="1172519807"/>
              </p:ext>
            </p:extLst>
          </p:nvPr>
        </p:nvGraphicFramePr>
        <p:xfrm>
          <a:off x="403123" y="1848465"/>
          <a:ext cx="8416411" cy="4267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67508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522884" y="210032"/>
            <a:ext cx="10515600" cy="940190"/>
          </a:xfrm>
        </p:spPr>
        <p:txBody>
          <a:bodyPr/>
          <a:lstStyle/>
          <a:p>
            <a:r>
              <a:rPr lang="pl-PL" dirty="0" smtClean="0"/>
              <a:t>Leczenie uzdrowiskowe</a:t>
            </a:r>
            <a:endParaRPr lang="pl-PL" sz="2800" dirty="0"/>
          </a:p>
        </p:txBody>
      </p:sp>
      <p:sp>
        <p:nvSpPr>
          <p:cNvPr id="2" name="Prostokąt 1"/>
          <p:cNvSpPr/>
          <p:nvPr/>
        </p:nvSpPr>
        <p:spPr>
          <a:xfrm>
            <a:off x="522884" y="899409"/>
            <a:ext cx="11010354" cy="1354217"/>
          </a:xfrm>
          <a:prstGeom prst="rect">
            <a:avLst/>
          </a:prstGeom>
        </p:spPr>
        <p:txBody>
          <a:bodyPr wrap="square">
            <a:spAutoFit/>
          </a:bodyPr>
          <a:lstStyle/>
          <a:p>
            <a:pPr algn="just">
              <a:spcBef>
                <a:spcPts val="600"/>
              </a:spcBef>
              <a:defRPr/>
            </a:pPr>
            <a:r>
              <a:rPr lang="pl-PL" dirty="0" smtClean="0">
                <a:latin typeface="Calibri" panose="020F0502020204030204" pitchFamily="34" charset="0"/>
              </a:rPr>
              <a:t>Seniorzy stanowią przeważającą część wśród korzystających </a:t>
            </a:r>
            <a:r>
              <a:rPr lang="pl-PL" dirty="0">
                <a:latin typeface="Calibri" panose="020F0502020204030204" pitchFamily="34" charset="0"/>
              </a:rPr>
              <a:t>z leczenia </a:t>
            </a:r>
            <a:r>
              <a:rPr lang="pl-PL" dirty="0" smtClean="0">
                <a:latin typeface="Calibri" panose="020F0502020204030204" pitchFamily="34" charset="0"/>
              </a:rPr>
              <a:t>uzdrowiskowego.</a:t>
            </a:r>
          </a:p>
          <a:p>
            <a:pPr algn="just">
              <a:spcBef>
                <a:spcPts val="600"/>
              </a:spcBef>
              <a:defRPr/>
            </a:pPr>
            <a:r>
              <a:rPr lang="pl-PL" dirty="0" smtClean="0">
                <a:latin typeface="Calibri" panose="020F0502020204030204" pitchFamily="34" charset="0"/>
              </a:rPr>
              <a:t>Jest </a:t>
            </a:r>
            <a:r>
              <a:rPr lang="pl-PL" dirty="0">
                <a:latin typeface="Calibri" panose="020F0502020204030204" pitchFamily="34" charset="0"/>
              </a:rPr>
              <a:t>to jedna z dostępnych form rehabilitacji prowadzona w miejscowościach uzdrowiskowych.</a:t>
            </a:r>
          </a:p>
          <a:p>
            <a:pPr algn="just">
              <a:spcBef>
                <a:spcPts val="600"/>
              </a:spcBef>
              <a:defRPr/>
            </a:pPr>
            <a:r>
              <a:rPr lang="pl-PL" dirty="0">
                <a:latin typeface="Calibri" panose="020F0502020204030204" pitchFamily="34" charset="0"/>
              </a:rPr>
              <a:t>Decyzję, czy istnieją wskazania do leczenia uzdrowiskowego i brak jest przeciwwskazań do tej formy leczenia, podejmuje lekarz ubezpieczenia zdrowotnego.</a:t>
            </a:r>
          </a:p>
        </p:txBody>
      </p:sp>
      <p:graphicFrame>
        <p:nvGraphicFramePr>
          <p:cNvPr id="3" name="Tabela 2"/>
          <p:cNvGraphicFramePr>
            <a:graphicFrameLocks noGrp="1"/>
          </p:cNvGraphicFramePr>
          <p:nvPr>
            <p:extLst>
              <p:ext uri="{D42A27DB-BD31-4B8C-83A1-F6EECF244321}">
                <p14:modId xmlns:p14="http://schemas.microsoft.com/office/powerpoint/2010/main" val="1310476949"/>
              </p:ext>
            </p:extLst>
          </p:nvPr>
        </p:nvGraphicFramePr>
        <p:xfrm>
          <a:off x="522884" y="2320504"/>
          <a:ext cx="10807363" cy="2051204"/>
        </p:xfrm>
        <a:graphic>
          <a:graphicData uri="http://schemas.openxmlformats.org/drawingml/2006/table">
            <a:tbl>
              <a:tblPr firstRow="1" firstCol="1" bandRow="1">
                <a:tableStyleId>{21E4AEA4-8DFA-4A89-87EB-49C32662AFE0}</a:tableStyleId>
              </a:tblPr>
              <a:tblGrid>
                <a:gridCol w="6708024">
                  <a:extLst>
                    <a:ext uri="{9D8B030D-6E8A-4147-A177-3AD203B41FA5}">
                      <a16:colId xmlns:a16="http://schemas.microsoft.com/office/drawing/2014/main" val="86479658"/>
                    </a:ext>
                  </a:extLst>
                </a:gridCol>
                <a:gridCol w="4099339">
                  <a:extLst>
                    <a:ext uri="{9D8B030D-6E8A-4147-A177-3AD203B41FA5}">
                      <a16:colId xmlns:a16="http://schemas.microsoft.com/office/drawing/2014/main" val="3268494673"/>
                    </a:ext>
                  </a:extLst>
                </a:gridCol>
              </a:tblGrid>
              <a:tr h="870209">
                <a:tc>
                  <a:txBody>
                    <a:bodyPr/>
                    <a:lstStyle/>
                    <a:p>
                      <a:pPr algn="ctr">
                        <a:spcAft>
                          <a:spcPts val="0"/>
                        </a:spcAft>
                      </a:pPr>
                      <a:r>
                        <a:rPr lang="pl-PL" sz="1800" dirty="0">
                          <a:solidFill>
                            <a:schemeClr val="bg1"/>
                          </a:solidFill>
                          <a:effectLst/>
                        </a:rPr>
                        <a:t>Zakres</a:t>
                      </a:r>
                      <a:endParaRPr lang="pl-PL" sz="2400" dirty="0">
                        <a:solidFill>
                          <a:schemeClr val="bg1"/>
                        </a:solidFill>
                        <a:effectLst/>
                        <a:latin typeface="Calibri" panose="020F0502020204030204" pitchFamily="34" charset="0"/>
                        <a:ea typeface="Calibri" panose="020F0502020204030204" pitchFamily="34" charset="0"/>
                      </a:endParaRPr>
                    </a:p>
                  </a:txBody>
                  <a:tcPr marL="9525" marR="9525" marT="9525" marB="0" anchor="ctr"/>
                </a:tc>
                <a:tc>
                  <a:txBody>
                    <a:bodyPr/>
                    <a:lstStyle/>
                    <a:p>
                      <a:pPr algn="ctr">
                        <a:spcAft>
                          <a:spcPts val="0"/>
                        </a:spcAft>
                      </a:pPr>
                      <a:r>
                        <a:rPr lang="pl-PL" sz="1800" dirty="0" smtClean="0">
                          <a:solidFill>
                            <a:schemeClr val="bg1"/>
                          </a:solidFill>
                          <a:effectLst/>
                        </a:rPr>
                        <a:t>Czas oczekiwania na świadczenie w </a:t>
                      </a:r>
                      <a:r>
                        <a:rPr lang="pl-PL" sz="1800" dirty="0">
                          <a:solidFill>
                            <a:schemeClr val="bg1"/>
                          </a:solidFill>
                          <a:effectLst/>
                        </a:rPr>
                        <a:t>Lubuskim Oddziale </a:t>
                      </a:r>
                      <a:r>
                        <a:rPr lang="pl-PL" sz="1800" dirty="0" smtClean="0">
                          <a:solidFill>
                            <a:schemeClr val="bg1"/>
                          </a:solidFill>
                          <a:effectLst/>
                        </a:rPr>
                        <a:t>NFZ</a:t>
                      </a:r>
                      <a:endParaRPr lang="pl-PL" sz="2400" dirty="0">
                        <a:solidFill>
                          <a:schemeClr val="bg1"/>
                        </a:solidFill>
                        <a:effectLst/>
                        <a:latin typeface="Calibri" panose="020F0502020204030204" pitchFamily="34" charset="0"/>
                        <a:ea typeface="Calibri" panose="020F0502020204030204" pitchFamily="34" charset="0"/>
                      </a:endParaRPr>
                    </a:p>
                  </a:txBody>
                  <a:tcPr marL="9525" marR="9525" marT="9525" marB="0" anchor="ctr"/>
                </a:tc>
                <a:extLst>
                  <a:ext uri="{0D108BD9-81ED-4DB2-BD59-A6C34878D82A}">
                    <a16:rowId xmlns:a16="http://schemas.microsoft.com/office/drawing/2014/main" val="1787555315"/>
                  </a:ext>
                </a:extLst>
              </a:tr>
              <a:tr h="393665">
                <a:tc>
                  <a:txBody>
                    <a:bodyPr/>
                    <a:lstStyle/>
                    <a:p>
                      <a:pPr>
                        <a:spcAft>
                          <a:spcPts val="0"/>
                        </a:spcAft>
                      </a:pPr>
                      <a:r>
                        <a:rPr lang="pl-PL" sz="1600" dirty="0">
                          <a:solidFill>
                            <a:schemeClr val="bg1"/>
                          </a:solidFill>
                          <a:effectLst/>
                        </a:rPr>
                        <a:t>ambulatoryjne leczenie uzdrowiskowe</a:t>
                      </a:r>
                      <a:endParaRPr lang="pl-PL" sz="2000" dirty="0">
                        <a:solidFill>
                          <a:schemeClr val="bg1"/>
                        </a:solidFill>
                        <a:effectLst/>
                        <a:latin typeface="Calibri" panose="020F0502020204030204" pitchFamily="34" charset="0"/>
                        <a:ea typeface="Calibri" panose="020F0502020204030204" pitchFamily="34" charset="0"/>
                      </a:endParaRPr>
                    </a:p>
                  </a:txBody>
                  <a:tcPr marL="9525" marR="9525" marT="9525" marB="0" anchor="ctr"/>
                </a:tc>
                <a:tc>
                  <a:txBody>
                    <a:bodyPr/>
                    <a:lstStyle/>
                    <a:p>
                      <a:pPr algn="ctr">
                        <a:spcAft>
                          <a:spcPts val="0"/>
                        </a:spcAft>
                      </a:pPr>
                      <a:r>
                        <a:rPr lang="pl-PL" sz="1600" dirty="0">
                          <a:solidFill>
                            <a:schemeClr val="accent2">
                              <a:lumMod val="50000"/>
                            </a:schemeClr>
                          </a:solidFill>
                          <a:effectLst/>
                        </a:rPr>
                        <a:t>realizacja na bieżąco</a:t>
                      </a:r>
                      <a:endParaRPr lang="pl-PL" sz="2000" dirty="0">
                        <a:solidFill>
                          <a:schemeClr val="accent2">
                            <a:lumMod val="50000"/>
                          </a:schemeClr>
                        </a:solidFill>
                        <a:effectLst/>
                        <a:latin typeface="Calibri" panose="020F0502020204030204" pitchFamily="34" charset="0"/>
                        <a:ea typeface="Calibri" panose="020F0502020204030204" pitchFamily="34" charset="0"/>
                      </a:endParaRPr>
                    </a:p>
                  </a:txBody>
                  <a:tcPr marL="9525" marR="9525" marT="9525" marB="0" anchor="ctr"/>
                </a:tc>
                <a:extLst>
                  <a:ext uri="{0D108BD9-81ED-4DB2-BD59-A6C34878D82A}">
                    <a16:rowId xmlns:a16="http://schemas.microsoft.com/office/drawing/2014/main" val="4274663060"/>
                  </a:ext>
                </a:extLst>
              </a:tr>
              <a:tr h="393665">
                <a:tc>
                  <a:txBody>
                    <a:bodyPr/>
                    <a:lstStyle/>
                    <a:p>
                      <a:pPr>
                        <a:spcAft>
                          <a:spcPts val="0"/>
                        </a:spcAft>
                      </a:pPr>
                      <a:r>
                        <a:rPr lang="pl-PL" sz="1600" dirty="0" smtClean="0">
                          <a:solidFill>
                            <a:schemeClr val="bg1"/>
                          </a:solidFill>
                          <a:effectLst/>
                        </a:rPr>
                        <a:t>szpitalne leczenie uzdrowiskowe</a:t>
                      </a:r>
                      <a:endParaRPr lang="pl-PL" sz="2000" dirty="0">
                        <a:solidFill>
                          <a:schemeClr val="bg1"/>
                        </a:solidFill>
                        <a:effectLst/>
                        <a:latin typeface="Calibri" panose="020F0502020204030204" pitchFamily="34" charset="0"/>
                        <a:ea typeface="Calibri" panose="020F0502020204030204" pitchFamily="34" charset="0"/>
                      </a:endParaRPr>
                    </a:p>
                  </a:txBody>
                  <a:tcPr marL="9525" marR="9525" marT="9525" marB="0" anchor="ctr"/>
                </a:tc>
                <a:tc>
                  <a:txBody>
                    <a:bodyPr/>
                    <a:lstStyle/>
                    <a:p>
                      <a:pPr algn="ctr">
                        <a:spcAft>
                          <a:spcPts val="0"/>
                        </a:spcAft>
                      </a:pPr>
                      <a:r>
                        <a:rPr lang="pl-PL" sz="1600" dirty="0">
                          <a:solidFill>
                            <a:schemeClr val="accent2">
                              <a:lumMod val="50000"/>
                            </a:schemeClr>
                          </a:solidFill>
                          <a:effectLst/>
                        </a:rPr>
                        <a:t>realizacja na bieżąco</a:t>
                      </a:r>
                      <a:endParaRPr lang="pl-PL" sz="2000" dirty="0">
                        <a:solidFill>
                          <a:schemeClr val="accent2">
                            <a:lumMod val="50000"/>
                          </a:schemeClr>
                        </a:solidFill>
                        <a:effectLst/>
                        <a:latin typeface="Calibri" panose="020F0502020204030204" pitchFamily="34" charset="0"/>
                        <a:ea typeface="Calibri" panose="020F0502020204030204" pitchFamily="34" charset="0"/>
                      </a:endParaRPr>
                    </a:p>
                  </a:txBody>
                  <a:tcPr marL="9525" marR="9525" marT="9525" marB="0" anchor="ctr"/>
                </a:tc>
                <a:extLst>
                  <a:ext uri="{0D108BD9-81ED-4DB2-BD59-A6C34878D82A}">
                    <a16:rowId xmlns:a16="http://schemas.microsoft.com/office/drawing/2014/main" val="3246568196"/>
                  </a:ext>
                </a:extLst>
              </a:tr>
              <a:tr h="393665">
                <a:tc>
                  <a:txBody>
                    <a:bodyPr/>
                    <a:lstStyle/>
                    <a:p>
                      <a:pPr>
                        <a:spcAft>
                          <a:spcPts val="0"/>
                        </a:spcAft>
                      </a:pPr>
                      <a:r>
                        <a:rPr lang="pl-PL" sz="1600" dirty="0">
                          <a:solidFill>
                            <a:schemeClr val="bg1"/>
                          </a:solidFill>
                          <a:effectLst/>
                        </a:rPr>
                        <a:t>sanatoria uzdrowiskowe dla dorosłych </a:t>
                      </a:r>
                      <a:endParaRPr lang="pl-PL" sz="2000" dirty="0">
                        <a:solidFill>
                          <a:schemeClr val="bg1"/>
                        </a:solidFill>
                        <a:effectLst/>
                        <a:latin typeface="Calibri" panose="020F0502020204030204" pitchFamily="34" charset="0"/>
                        <a:ea typeface="Calibri" panose="020F0502020204030204" pitchFamily="34" charset="0"/>
                      </a:endParaRPr>
                    </a:p>
                  </a:txBody>
                  <a:tcPr marL="9525" marR="9525" marT="9525" marB="0" anchor="ctr"/>
                </a:tc>
                <a:tc>
                  <a:txBody>
                    <a:bodyPr/>
                    <a:lstStyle/>
                    <a:p>
                      <a:pPr algn="ctr">
                        <a:spcAft>
                          <a:spcPts val="0"/>
                        </a:spcAft>
                      </a:pPr>
                      <a:r>
                        <a:rPr lang="pl-PL" sz="1600" dirty="0" smtClean="0">
                          <a:solidFill>
                            <a:schemeClr val="accent2">
                              <a:lumMod val="50000"/>
                            </a:schemeClr>
                          </a:solidFill>
                          <a:effectLst/>
                        </a:rPr>
                        <a:t>16 - 18 </a:t>
                      </a:r>
                      <a:r>
                        <a:rPr lang="pl-PL" sz="1600" dirty="0">
                          <a:solidFill>
                            <a:schemeClr val="accent2">
                              <a:lumMod val="50000"/>
                            </a:schemeClr>
                          </a:solidFill>
                          <a:effectLst/>
                        </a:rPr>
                        <a:t>miesięcy</a:t>
                      </a:r>
                      <a:endParaRPr lang="pl-PL" sz="2000" dirty="0">
                        <a:solidFill>
                          <a:schemeClr val="accent2">
                            <a:lumMod val="50000"/>
                          </a:schemeClr>
                        </a:solidFill>
                        <a:effectLst/>
                        <a:latin typeface="Calibri" panose="020F0502020204030204" pitchFamily="34" charset="0"/>
                        <a:ea typeface="Calibri" panose="020F0502020204030204" pitchFamily="34" charset="0"/>
                      </a:endParaRPr>
                    </a:p>
                  </a:txBody>
                  <a:tcPr marL="9525" marR="9525" marT="9525" marB="0" anchor="ctr"/>
                </a:tc>
                <a:extLst>
                  <a:ext uri="{0D108BD9-81ED-4DB2-BD59-A6C34878D82A}">
                    <a16:rowId xmlns:a16="http://schemas.microsoft.com/office/drawing/2014/main" val="3344044603"/>
                  </a:ext>
                </a:extLst>
              </a:tr>
            </a:tbl>
          </a:graphicData>
        </a:graphic>
      </p:graphicFrame>
      <p:sp>
        <p:nvSpPr>
          <p:cNvPr id="5" name="Prostokąt 4"/>
          <p:cNvSpPr/>
          <p:nvPr/>
        </p:nvSpPr>
        <p:spPr>
          <a:xfrm>
            <a:off x="1179928" y="4874347"/>
            <a:ext cx="9969163" cy="1354089"/>
          </a:xfrm>
          <a:prstGeom prst="rect">
            <a:avLst/>
          </a:prstGeom>
        </p:spPr>
        <p:txBody>
          <a:bodyPr wrap="square">
            <a:spAutoFit/>
          </a:bodyPr>
          <a:lstStyle/>
          <a:p>
            <a:pPr marL="342900" lvl="0" indent="-342900">
              <a:lnSpc>
                <a:spcPct val="115000"/>
              </a:lnSpc>
              <a:spcAft>
                <a:spcPts val="0"/>
              </a:spcAft>
              <a:buFont typeface="Symbol" panose="05050102010706020507" pitchFamily="18" charset="2"/>
              <a:buChar char=""/>
            </a:pPr>
            <a:r>
              <a:rPr lang="pl-PL" sz="1200" dirty="0">
                <a:latin typeface="Calibri" panose="020F0502020204030204" pitchFamily="34" charset="0"/>
                <a:ea typeface="Calibri" panose="020F0502020204030204" pitchFamily="34" charset="0"/>
                <a:cs typeface="Times New Roman" panose="02020603050405020304" pitchFamily="18" charset="0"/>
              </a:rPr>
              <a:t>Ministerstwo Zdrowia oraz Centrum e-Zdrowia prowadzi zaawansowane prace nad uruchomieniem elektronicznych skierowań na leczenie uzdrowiskowe, ma obowiązywać </a:t>
            </a:r>
            <a:r>
              <a:rPr lang="pl-PL" sz="1200">
                <a:latin typeface="Calibri" panose="020F0502020204030204" pitchFamily="34" charset="0"/>
                <a:ea typeface="Calibri" panose="020F0502020204030204" pitchFamily="34" charset="0"/>
                <a:cs typeface="Times New Roman" panose="02020603050405020304" pitchFamily="18" charset="0"/>
              </a:rPr>
              <a:t>od </a:t>
            </a:r>
            <a:r>
              <a:rPr lang="pl-PL" sz="1200" smtClean="0">
                <a:latin typeface="Calibri" panose="020F0502020204030204" pitchFamily="34" charset="0"/>
                <a:ea typeface="Calibri" panose="020F0502020204030204" pitchFamily="34" charset="0"/>
                <a:cs typeface="Times New Roman" panose="02020603050405020304" pitchFamily="18" charset="0"/>
              </a:rPr>
              <a:t>2023 </a:t>
            </a:r>
            <a:r>
              <a:rPr lang="pl-PL" sz="1200" dirty="0">
                <a:latin typeface="Calibri" panose="020F0502020204030204" pitchFamily="34" charset="0"/>
                <a:ea typeface="Calibri" panose="020F0502020204030204" pitchFamily="34" charset="0"/>
                <a:cs typeface="Times New Roman" panose="02020603050405020304" pitchFamily="18" charset="0"/>
              </a:rPr>
              <a:t>r. </a:t>
            </a:r>
            <a:r>
              <a:rPr lang="pl-PL" sz="1200" dirty="0" smtClean="0">
                <a:latin typeface="Calibri" panose="020F0502020204030204" pitchFamily="34" charset="0"/>
                <a:ea typeface="Calibri" panose="020F0502020204030204" pitchFamily="34" charset="0"/>
                <a:cs typeface="Times New Roman" panose="02020603050405020304" pitchFamily="18" charset="0"/>
              </a:rPr>
              <a:t>– obecnie usługa nie została jeszcze wdrożona. </a:t>
            </a:r>
            <a:endParaRPr lang="pl-PL"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pl-PL" sz="1200" dirty="0">
                <a:latin typeface="Calibri" panose="020F0502020204030204" pitchFamily="34" charset="0"/>
                <a:ea typeface="Calibri" panose="020F0502020204030204" pitchFamily="34" charset="0"/>
                <a:cs typeface="Times New Roman" panose="02020603050405020304" pitchFamily="18" charset="0"/>
              </a:rPr>
              <a:t>Pacjent będzie miał do dyspozycji listę sanatoriów z ich pełnym opisem oraz czasem oczekiwania i to pacjent zdecyduje, dokąd chce jechać i tym samym ile może czekać. </a:t>
            </a:r>
          </a:p>
          <a:p>
            <a:pPr marL="342900" lvl="0" indent="-342900">
              <a:lnSpc>
                <a:spcPct val="115000"/>
              </a:lnSpc>
              <a:spcAft>
                <a:spcPts val="1000"/>
              </a:spcAft>
              <a:buFont typeface="Symbol" panose="05050102010706020507" pitchFamily="18" charset="2"/>
              <a:buChar char=""/>
            </a:pPr>
            <a:r>
              <a:rPr lang="pl-PL" sz="1200" dirty="0">
                <a:latin typeface="Calibri" panose="020F0502020204030204" pitchFamily="34" charset="0"/>
                <a:ea typeface="Calibri" panose="020F0502020204030204" pitchFamily="34" charset="0"/>
                <a:cs typeface="Times New Roman" panose="02020603050405020304" pitchFamily="18" charset="0"/>
              </a:rPr>
              <a:t>Pacjent nie będzie musiał już dostarczać skierowana od lekarza do Narodowego Funduszu Zdrowia (obecnie ma na to 30 dni), a jedynie otrzyma kod, którym będzie mógł zarejestrować swój pobyt w określonym ośrodku.</a:t>
            </a:r>
          </a:p>
        </p:txBody>
      </p:sp>
    </p:spTree>
    <p:extLst>
      <p:ext uri="{BB962C8B-B14F-4D97-AF65-F5344CB8AC3E}">
        <p14:creationId xmlns:p14="http://schemas.microsoft.com/office/powerpoint/2010/main" val="1141671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522885" y="-94989"/>
            <a:ext cx="10515600" cy="1325563"/>
          </a:xfrm>
        </p:spPr>
        <p:txBody>
          <a:bodyPr>
            <a:normAutofit/>
          </a:bodyPr>
          <a:lstStyle/>
          <a:p>
            <a:r>
              <a:rPr lang="pl-PL" sz="3200" dirty="0" smtClean="0"/>
              <a:t>Leczenie za granicą w ramach tzw. dyrektywy transgranicznej </a:t>
            </a:r>
            <a:endParaRPr lang="pl-PL" sz="3200" dirty="0"/>
          </a:p>
        </p:txBody>
      </p:sp>
      <p:sp>
        <p:nvSpPr>
          <p:cNvPr id="6" name="Objaśnienie owalne 5"/>
          <p:cNvSpPr/>
          <p:nvPr/>
        </p:nvSpPr>
        <p:spPr>
          <a:xfrm>
            <a:off x="5989155" y="1158935"/>
            <a:ext cx="5929224" cy="3338422"/>
          </a:xfrm>
          <a:prstGeom prst="wedgeEllipseCallout">
            <a:avLst>
              <a:gd name="adj1" fmla="val -20722"/>
              <a:gd name="adj2" fmla="val -63918"/>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228600">
              <a:spcAft>
                <a:spcPts val="0"/>
              </a:spcAft>
            </a:pPr>
            <a:r>
              <a:rPr lang="pl-PL" sz="1300" b="1" dirty="0" smtClean="0">
                <a:solidFill>
                  <a:schemeClr val="bg1"/>
                </a:solidFill>
                <a:effectLst/>
                <a:ea typeface="Calibri" panose="020F0502020204030204" pitchFamily="34" charset="0"/>
              </a:rPr>
              <a:t>                                      </a:t>
            </a:r>
            <a:r>
              <a:rPr lang="pl-PL" sz="1300" b="1" dirty="0" smtClean="0">
                <a:solidFill>
                  <a:srgbClr val="FF0000"/>
                </a:solidFill>
                <a:effectLst/>
                <a:ea typeface="Calibri" panose="020F0502020204030204" pitchFamily="34" charset="0"/>
              </a:rPr>
              <a:t>WAŻNE</a:t>
            </a:r>
          </a:p>
          <a:p>
            <a:pPr marL="228600">
              <a:spcAft>
                <a:spcPts val="0"/>
              </a:spcAft>
            </a:pPr>
            <a:r>
              <a:rPr lang="pl-PL" sz="1300" b="1" dirty="0" smtClean="0">
                <a:solidFill>
                  <a:schemeClr val="bg1"/>
                </a:solidFill>
                <a:effectLst/>
                <a:ea typeface="Calibri" panose="020F0502020204030204" pitchFamily="34" charset="0"/>
              </a:rPr>
              <a:t>„ </a:t>
            </a:r>
            <a:r>
              <a:rPr lang="pl-PL" sz="1300" b="1" dirty="0">
                <a:solidFill>
                  <a:schemeClr val="bg1"/>
                </a:solidFill>
                <a:effectLst/>
                <a:ea typeface="Calibri" panose="020F0502020204030204" pitchFamily="34" charset="0"/>
              </a:rPr>
              <a:t>Leczenie za granicą nie odbywa się na koszt NFZ, najpierw trzeba za nie zapłacić, a potem można ubiegać się o zwrot kosztów. Bez zapłacenia za leczenie za granicą nie ma zwrotu kosztów przez NFZ.  Zwrot kosztów obejmuje  koszty takiego leczenia, jakie NFZ ponosi w Polsce. Może się okazać , że koszty leczenia za granicą są wyższe. Wtedy nie otrzymasz pełnego zwrotu kosztów.  Jeżeli przed rozpoczęciem leczenia ktoś za nie płaci, zainteresuj się tym. Może okazać się, że będziesz musiał zwrócić pieniądze . Co ważne ! NFZ nigdy nie współpracował z firmami </a:t>
            </a:r>
            <a:r>
              <a:rPr lang="pl-PL" sz="1300" b="1" dirty="0" smtClean="0">
                <a:solidFill>
                  <a:schemeClr val="bg1"/>
                </a:solidFill>
                <a:effectLst/>
                <a:ea typeface="Calibri" panose="020F0502020204030204" pitchFamily="34" charset="0"/>
              </a:rPr>
              <a:t>pośredniczącymi pomiędzy </a:t>
            </a:r>
            <a:r>
              <a:rPr lang="pl-PL" sz="1300" b="1" dirty="0">
                <a:solidFill>
                  <a:schemeClr val="bg1"/>
                </a:solidFill>
                <a:effectLst/>
                <a:ea typeface="Calibri" panose="020F0502020204030204" pitchFamily="34" charset="0"/>
              </a:rPr>
              <a:t>NFZ a pacjentem w zakresie leczenia.” </a:t>
            </a:r>
            <a:r>
              <a:rPr lang="pl-PL" b="1" dirty="0">
                <a:solidFill>
                  <a:schemeClr val="bg1"/>
                </a:solidFill>
                <a:effectLst/>
                <a:ea typeface="Calibri" panose="020F0502020204030204" pitchFamily="34" charset="0"/>
              </a:rPr>
              <a:t> </a:t>
            </a:r>
            <a:r>
              <a:rPr lang="pl-PL" sz="2000" b="1" dirty="0">
                <a:solidFill>
                  <a:schemeClr val="bg1"/>
                </a:solidFill>
                <a:effectLst/>
                <a:latin typeface="Calibri Light" panose="020F0302020204030204" pitchFamily="34" charset="0"/>
                <a:ea typeface="Times New Roman" panose="02020603050405020304" pitchFamily="18" charset="0"/>
              </a:rPr>
              <a:t> </a:t>
            </a:r>
            <a:endParaRPr lang="pl-PL" sz="1600" dirty="0">
              <a:solidFill>
                <a:schemeClr val="bg1"/>
              </a:solidFill>
              <a:effectLst/>
              <a:ea typeface="Calibri" panose="020F0502020204030204" pitchFamily="34" charset="0"/>
            </a:endParaRPr>
          </a:p>
        </p:txBody>
      </p:sp>
      <p:sp>
        <p:nvSpPr>
          <p:cNvPr id="5" name="Objaśnienie owalne 4"/>
          <p:cNvSpPr/>
          <p:nvPr/>
        </p:nvSpPr>
        <p:spPr>
          <a:xfrm>
            <a:off x="8224957" y="4168778"/>
            <a:ext cx="3269413" cy="2123417"/>
          </a:xfrm>
          <a:prstGeom prst="wedgeEllipseCallout">
            <a:avLst>
              <a:gd name="adj1" fmla="val -49097"/>
              <a:gd name="adj2" fmla="val -49504"/>
            </a:avLst>
          </a:prstGeom>
          <a:solidFill>
            <a:srgbClr val="FB8A35"/>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pl-PL" sz="1300" b="1" dirty="0">
                <a:effectLst/>
                <a:ea typeface="Calibri" panose="020F0502020204030204" pitchFamily="34" charset="0"/>
                <a:cs typeface="Times New Roman" panose="02020603050405020304" pitchFamily="18" charset="0"/>
              </a:rPr>
              <a:t>„ Zainteresuj się , dlaczego musisz przyjechać kilka razy na leczenie. Być może Twoje schorzenie tego nie wymaga, a mnożenie wizyt u lekarza za granicą to mnożenie kosztów tych wizyt, które Ty musisz ponieść”</a:t>
            </a:r>
            <a:endParaRPr lang="pl-PL" sz="1300" dirty="0">
              <a:effectLst/>
              <a:ea typeface="Calibri" panose="020F0502020204030204" pitchFamily="34" charset="0"/>
              <a:cs typeface="Times New Roman" panose="02020603050405020304" pitchFamily="18" charset="0"/>
            </a:endParaRPr>
          </a:p>
        </p:txBody>
      </p:sp>
      <p:sp>
        <p:nvSpPr>
          <p:cNvPr id="2" name="pole tekstowe 1"/>
          <p:cNvSpPr txBox="1"/>
          <p:nvPr/>
        </p:nvSpPr>
        <p:spPr>
          <a:xfrm>
            <a:off x="522885" y="1091375"/>
            <a:ext cx="5315638" cy="1477328"/>
          </a:xfrm>
          <a:prstGeom prst="rect">
            <a:avLst/>
          </a:prstGeom>
          <a:noFill/>
        </p:spPr>
        <p:txBody>
          <a:bodyPr wrap="square" rtlCol="0">
            <a:spAutoFit/>
          </a:bodyPr>
          <a:lstStyle/>
          <a:p>
            <a:r>
              <a:rPr lang="pl-PL" dirty="0" smtClean="0"/>
              <a:t>Zasady dotyczące leczenia poza granicami naszego kraju znajdziesz szczegółowo opisane na </a:t>
            </a:r>
            <a:r>
              <a:rPr lang="pl-PL" dirty="0" smtClean="0">
                <a:hlinkClick r:id="rId2"/>
              </a:rPr>
              <a:t>www.nfz.gov.pl</a:t>
            </a:r>
            <a:r>
              <a:rPr lang="pl-PL" dirty="0" smtClean="0"/>
              <a:t>, dotyczą one takich zagadnień jak:</a:t>
            </a:r>
          </a:p>
          <a:p>
            <a:endParaRPr lang="pl-PL" dirty="0" smtClean="0"/>
          </a:p>
          <a:p>
            <a:endParaRPr lang="pl-PL" dirty="0"/>
          </a:p>
        </p:txBody>
      </p:sp>
      <p:pic>
        <p:nvPicPr>
          <p:cNvPr id="7" name="Obraz 6"/>
          <p:cNvPicPr>
            <a:picLocks noChangeAspect="1"/>
          </p:cNvPicPr>
          <p:nvPr/>
        </p:nvPicPr>
        <p:blipFill rotWithShape="1">
          <a:blip r:embed="rId3"/>
          <a:srcRect l="38604" t="25725" r="18934" b="40928"/>
          <a:stretch/>
        </p:blipFill>
        <p:spPr>
          <a:xfrm>
            <a:off x="522885" y="2124545"/>
            <a:ext cx="4768898" cy="2106702"/>
          </a:xfrm>
          <a:prstGeom prst="rect">
            <a:avLst/>
          </a:prstGeom>
        </p:spPr>
      </p:pic>
      <p:pic>
        <p:nvPicPr>
          <p:cNvPr id="8" name="Obraz 7"/>
          <p:cNvPicPr>
            <a:picLocks noChangeAspect="1"/>
          </p:cNvPicPr>
          <p:nvPr/>
        </p:nvPicPr>
        <p:blipFill rotWithShape="1">
          <a:blip r:embed="rId4"/>
          <a:srcRect l="40285" t="38065" r="47591" b="52753"/>
          <a:stretch/>
        </p:blipFill>
        <p:spPr>
          <a:xfrm>
            <a:off x="1671902" y="4168778"/>
            <a:ext cx="2014706" cy="858201"/>
          </a:xfrm>
          <a:prstGeom prst="rect">
            <a:avLst/>
          </a:prstGeom>
        </p:spPr>
      </p:pic>
      <p:sp>
        <p:nvSpPr>
          <p:cNvPr id="3" name="Prostokąt 2"/>
          <p:cNvSpPr/>
          <p:nvPr/>
        </p:nvSpPr>
        <p:spPr>
          <a:xfrm>
            <a:off x="768003" y="5227725"/>
            <a:ext cx="5900216" cy="938719"/>
          </a:xfrm>
          <a:prstGeom prst="rect">
            <a:avLst/>
          </a:prstGeom>
        </p:spPr>
        <p:txBody>
          <a:bodyPr wrap="square">
            <a:spAutoFit/>
          </a:bodyPr>
          <a:lstStyle/>
          <a:p>
            <a:pPr>
              <a:spcAft>
                <a:spcPts val="0"/>
              </a:spcAft>
            </a:pPr>
            <a:r>
              <a:rPr lang="pl-PL" sz="1100" b="1" dirty="0" smtClean="0">
                <a:solidFill>
                  <a:srgbClr val="FF0000"/>
                </a:solidFill>
                <a:ea typeface="Calibri" panose="020F0502020204030204" pitchFamily="34" charset="0"/>
              </a:rPr>
              <a:t>Pamiętaj! </a:t>
            </a:r>
            <a:r>
              <a:rPr lang="pl-PL" sz="1100" b="1" dirty="0" smtClean="0">
                <a:solidFill>
                  <a:srgbClr val="261474"/>
                </a:solidFill>
                <a:ea typeface="Calibri" panose="020F0502020204030204" pitchFamily="34" charset="0"/>
              </a:rPr>
              <a:t>Wyjeżdżasz </a:t>
            </a:r>
            <a:r>
              <a:rPr lang="pl-PL" sz="1100" b="1" dirty="0">
                <a:solidFill>
                  <a:srgbClr val="261474"/>
                </a:solidFill>
                <a:ea typeface="Calibri" panose="020F0502020204030204" pitchFamily="34" charset="0"/>
              </a:rPr>
              <a:t>za granicę? Masz prawo do pomocy medycznej na NFZ. Zakres pomocy zależy od tego, czy leczenie ma charakter nieplanowany, czy też planowany. </a:t>
            </a:r>
            <a:endParaRPr lang="pl-PL" sz="1100" b="1" dirty="0" smtClean="0">
              <a:solidFill>
                <a:srgbClr val="261474"/>
              </a:solidFill>
              <a:ea typeface="Calibri" panose="020F0502020204030204" pitchFamily="34" charset="0"/>
            </a:endParaRPr>
          </a:p>
          <a:p>
            <a:pPr>
              <a:spcAft>
                <a:spcPts val="0"/>
              </a:spcAft>
            </a:pPr>
            <a:endParaRPr lang="pl-PL" sz="1100" dirty="0">
              <a:solidFill>
                <a:srgbClr val="261474"/>
              </a:solidFill>
              <a:ea typeface="Calibri" panose="020F0502020204030204" pitchFamily="34" charset="0"/>
            </a:endParaRPr>
          </a:p>
          <a:p>
            <a:pPr>
              <a:spcAft>
                <a:spcPts val="0"/>
              </a:spcAft>
            </a:pPr>
            <a:r>
              <a:rPr lang="pl-PL" sz="1100" b="1" dirty="0">
                <a:solidFill>
                  <a:srgbClr val="261474"/>
                </a:solidFill>
                <a:ea typeface="Calibri" panose="020F0502020204030204" pitchFamily="34" charset="0"/>
              </a:rPr>
              <a:t>W zależności od okoliczności i celu wyjazdu potwierdzasz prawo do leczenia odpowiednim dokumentem: EKUZ, S1, DA1 lub zgodą Prezesa NFZ na leczenie planowane. </a:t>
            </a:r>
            <a:endParaRPr lang="pl-PL" sz="1100" dirty="0">
              <a:solidFill>
                <a:srgbClr val="261474"/>
              </a:solidFill>
              <a:effectLst/>
              <a:ea typeface="Calibri" panose="020F0502020204030204" pitchFamily="34" charset="0"/>
            </a:endParaRPr>
          </a:p>
        </p:txBody>
      </p:sp>
    </p:spTree>
    <p:extLst>
      <p:ext uri="{BB962C8B-B14F-4D97-AF65-F5344CB8AC3E}">
        <p14:creationId xmlns:p14="http://schemas.microsoft.com/office/powerpoint/2010/main" val="41540486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391064" y="164008"/>
            <a:ext cx="10515600" cy="1325563"/>
          </a:xfrm>
        </p:spPr>
        <p:txBody>
          <a:bodyPr>
            <a:normAutofit/>
          </a:bodyPr>
          <a:lstStyle/>
          <a:p>
            <a:r>
              <a:rPr lang="pl-PL" sz="3200" dirty="0"/>
              <a:t>Profilaktyka 40+</a:t>
            </a:r>
          </a:p>
        </p:txBody>
      </p:sp>
      <p:sp>
        <p:nvSpPr>
          <p:cNvPr id="4" name="Prostokąt 3"/>
          <p:cNvSpPr/>
          <p:nvPr/>
        </p:nvSpPr>
        <p:spPr>
          <a:xfrm>
            <a:off x="391064" y="1192673"/>
            <a:ext cx="6096000" cy="646331"/>
          </a:xfrm>
          <a:prstGeom prst="rect">
            <a:avLst/>
          </a:prstGeom>
        </p:spPr>
        <p:txBody>
          <a:bodyPr>
            <a:spAutoFit/>
          </a:bodyPr>
          <a:lstStyle/>
          <a:p>
            <a:pPr lvl="0"/>
            <a:r>
              <a:rPr lang="pl-PL" b="1" dirty="0"/>
              <a:t>Program trwa od 1 lipca 2021r.</a:t>
            </a:r>
          </a:p>
          <a:p>
            <a:pPr lvl="0"/>
            <a:r>
              <a:rPr lang="pl-PL" b="1" dirty="0"/>
              <a:t>Jest przedłużony do końca roku </a:t>
            </a:r>
            <a:r>
              <a:rPr lang="pl-PL" b="1" dirty="0" smtClean="0"/>
              <a:t>2023 </a:t>
            </a:r>
            <a:r>
              <a:rPr lang="pl-PL" b="1" dirty="0"/>
              <a:t>r. </a:t>
            </a:r>
          </a:p>
        </p:txBody>
      </p:sp>
      <p:sp>
        <p:nvSpPr>
          <p:cNvPr id="5" name="Prostokąt 4"/>
          <p:cNvSpPr/>
          <p:nvPr/>
        </p:nvSpPr>
        <p:spPr>
          <a:xfrm>
            <a:off x="5648864" y="444179"/>
            <a:ext cx="6096000" cy="923330"/>
          </a:xfrm>
          <a:prstGeom prst="rect">
            <a:avLst/>
          </a:prstGeom>
        </p:spPr>
        <p:txBody>
          <a:bodyPr>
            <a:spAutoFit/>
          </a:bodyPr>
          <a:lstStyle/>
          <a:p>
            <a:pPr lvl="0"/>
            <a:r>
              <a:rPr lang="pl-PL" b="1" dirty="0">
                <a:solidFill>
                  <a:srgbClr val="FF0000"/>
                </a:solidFill>
              </a:rPr>
              <a:t>Profilaktyka 40 PLUS zakłada realizację badań diagnostycznych w formie pakietów dedykowanych oddzielnie dla kobiet </a:t>
            </a:r>
            <a:endParaRPr lang="pl-PL" b="1" dirty="0" smtClean="0">
              <a:solidFill>
                <a:srgbClr val="FF0000"/>
              </a:solidFill>
            </a:endParaRPr>
          </a:p>
          <a:p>
            <a:pPr lvl="0"/>
            <a:r>
              <a:rPr lang="pl-PL" b="1" dirty="0" smtClean="0">
                <a:solidFill>
                  <a:srgbClr val="FF0000"/>
                </a:solidFill>
              </a:rPr>
              <a:t>i </a:t>
            </a:r>
            <a:r>
              <a:rPr lang="pl-PL" b="1" dirty="0">
                <a:solidFill>
                  <a:srgbClr val="FF0000"/>
                </a:solidFill>
              </a:rPr>
              <a:t>mężczyzn oraz pakietu </a:t>
            </a:r>
            <a:r>
              <a:rPr lang="pl-PL" b="1" dirty="0" smtClean="0">
                <a:solidFill>
                  <a:srgbClr val="FF0000"/>
                </a:solidFill>
              </a:rPr>
              <a:t>wspólnego.</a:t>
            </a:r>
            <a:endParaRPr lang="pl-PL" b="1" dirty="0">
              <a:solidFill>
                <a:srgbClr val="FF0000"/>
              </a:solidFill>
            </a:endParaRPr>
          </a:p>
        </p:txBody>
      </p:sp>
      <p:sp>
        <p:nvSpPr>
          <p:cNvPr id="6" name="Prostokąt 5"/>
          <p:cNvSpPr/>
          <p:nvPr/>
        </p:nvSpPr>
        <p:spPr>
          <a:xfrm>
            <a:off x="261668" y="1850228"/>
            <a:ext cx="8425132" cy="1200329"/>
          </a:xfrm>
          <a:prstGeom prst="rect">
            <a:avLst/>
          </a:prstGeom>
        </p:spPr>
        <p:txBody>
          <a:bodyPr wrap="square">
            <a:spAutoFit/>
          </a:bodyPr>
          <a:lstStyle/>
          <a:p>
            <a:pPr marL="285750" lvl="0" indent="-285750">
              <a:buFont typeface="Wingdings" panose="05000000000000000000" pitchFamily="2" charset="2"/>
              <a:buChar char="§"/>
            </a:pPr>
            <a:r>
              <a:rPr lang="pl-PL" dirty="0"/>
              <a:t>Najczęściej wykonywanymi badaniami są: morfologia krwi obwodowej, stężenie cholesterolu, profil lipidowy, stężenie glukozy, kreatynina, badanie ogólne moczu, oznaczenie hemoglobiny </a:t>
            </a:r>
            <a:r>
              <a:rPr lang="pl-PL" dirty="0" err="1"/>
              <a:t>glikowanej</a:t>
            </a:r>
            <a:r>
              <a:rPr lang="pl-PL" dirty="0"/>
              <a:t> HbA1c, pomiar ciśnienia tętniczego, ocena miarowości rytmu </a:t>
            </a:r>
            <a:r>
              <a:rPr lang="pl-PL" dirty="0" smtClean="0"/>
              <a:t>serca.</a:t>
            </a:r>
            <a:endParaRPr lang="pl-PL" dirty="0"/>
          </a:p>
        </p:txBody>
      </p:sp>
      <p:sp>
        <p:nvSpPr>
          <p:cNvPr id="7" name="Prostokąt 6"/>
          <p:cNvSpPr/>
          <p:nvPr/>
        </p:nvSpPr>
        <p:spPr>
          <a:xfrm>
            <a:off x="261668" y="3068934"/>
            <a:ext cx="6096000" cy="646331"/>
          </a:xfrm>
          <a:prstGeom prst="rect">
            <a:avLst/>
          </a:prstGeom>
        </p:spPr>
        <p:txBody>
          <a:bodyPr>
            <a:spAutoFit/>
          </a:bodyPr>
          <a:lstStyle/>
          <a:p>
            <a:pPr marL="285750" lvl="0" indent="-285750">
              <a:buFont typeface="Wingdings" panose="05000000000000000000" pitchFamily="2" charset="2"/>
              <a:buChar char="§"/>
            </a:pPr>
            <a:r>
              <a:rPr lang="pl-PL" dirty="0"/>
              <a:t>Dla mężczyzn dodatkowo program obejmie PSA (badanie </a:t>
            </a:r>
            <a:endParaRPr lang="pl-PL" dirty="0" smtClean="0"/>
          </a:p>
          <a:p>
            <a:pPr lvl="0"/>
            <a:r>
              <a:rPr lang="pl-PL" dirty="0"/>
              <a:t> </a:t>
            </a:r>
            <a:r>
              <a:rPr lang="pl-PL" dirty="0" smtClean="0"/>
              <a:t>    w </a:t>
            </a:r>
            <a:r>
              <a:rPr lang="pl-PL" dirty="0"/>
              <a:t>kierunku raka prostaty</a:t>
            </a:r>
            <a:r>
              <a:rPr lang="pl-PL" dirty="0" smtClean="0"/>
              <a:t>).</a:t>
            </a:r>
            <a:endParaRPr lang="pl-PL" dirty="0"/>
          </a:p>
        </p:txBody>
      </p:sp>
      <p:sp>
        <p:nvSpPr>
          <p:cNvPr id="8" name="Prostokąt 7"/>
          <p:cNvSpPr/>
          <p:nvPr/>
        </p:nvSpPr>
        <p:spPr>
          <a:xfrm>
            <a:off x="391064" y="3839361"/>
            <a:ext cx="6096000" cy="1200329"/>
          </a:xfrm>
          <a:prstGeom prst="rect">
            <a:avLst/>
          </a:prstGeom>
        </p:spPr>
        <p:txBody>
          <a:bodyPr>
            <a:spAutoFit/>
          </a:bodyPr>
          <a:lstStyle/>
          <a:p>
            <a:pPr lvl="0"/>
            <a:r>
              <a:rPr lang="pl-PL" b="1" dirty="0"/>
              <a:t>Statystyka w województwie lubuskim:</a:t>
            </a:r>
          </a:p>
          <a:p>
            <a:pPr lvl="0"/>
            <a:r>
              <a:rPr lang="pl-PL" dirty="0"/>
              <a:t>Według stanu na </a:t>
            </a:r>
            <a:r>
              <a:rPr lang="pl-PL" dirty="0" smtClean="0"/>
              <a:t>grudzień 2022 r.:</a:t>
            </a:r>
            <a:endParaRPr lang="pl-PL" dirty="0"/>
          </a:p>
          <a:p>
            <a:pPr lvl="0"/>
            <a:r>
              <a:rPr lang="pl-PL" dirty="0"/>
              <a:t>Wystawione skierowania – 27 179</a:t>
            </a:r>
          </a:p>
          <a:p>
            <a:pPr lvl="0"/>
            <a:r>
              <a:rPr lang="pl-PL" dirty="0" smtClean="0"/>
              <a:t>Zrealizowane </a:t>
            </a:r>
            <a:r>
              <a:rPr lang="pl-PL" dirty="0"/>
              <a:t>– 20 332</a:t>
            </a:r>
          </a:p>
        </p:txBody>
      </p:sp>
      <p:sp>
        <p:nvSpPr>
          <p:cNvPr id="9" name="Prostokąt 8"/>
          <p:cNvSpPr/>
          <p:nvPr/>
        </p:nvSpPr>
        <p:spPr>
          <a:xfrm>
            <a:off x="261668" y="5299042"/>
            <a:ext cx="6096000" cy="523220"/>
          </a:xfrm>
          <a:prstGeom prst="rect">
            <a:avLst/>
          </a:prstGeom>
        </p:spPr>
        <p:txBody>
          <a:bodyPr>
            <a:spAutoFit/>
          </a:bodyPr>
          <a:lstStyle/>
          <a:p>
            <a:pPr lvl="0"/>
            <a:r>
              <a:rPr lang="pl-PL" sz="1400" dirty="0"/>
              <a:t>Obecnie brak limitu wieku, do którego można wykonać badania (wcześniej było </a:t>
            </a:r>
            <a:endParaRPr lang="pl-PL" sz="1400" dirty="0" smtClean="0"/>
          </a:p>
          <a:p>
            <a:pPr lvl="0"/>
            <a:r>
              <a:rPr lang="pl-PL" sz="1400" dirty="0" smtClean="0"/>
              <a:t>to </a:t>
            </a:r>
            <a:r>
              <a:rPr lang="pl-PL" sz="1400" dirty="0"/>
              <a:t>możliwe do 65 r. ż.)</a:t>
            </a:r>
          </a:p>
        </p:txBody>
      </p:sp>
      <p:sp>
        <p:nvSpPr>
          <p:cNvPr id="10" name="Prostokąt 9"/>
          <p:cNvSpPr/>
          <p:nvPr/>
        </p:nvSpPr>
        <p:spPr>
          <a:xfrm>
            <a:off x="261668" y="5839515"/>
            <a:ext cx="6096000" cy="523220"/>
          </a:xfrm>
          <a:prstGeom prst="rect">
            <a:avLst/>
          </a:prstGeom>
        </p:spPr>
        <p:txBody>
          <a:bodyPr>
            <a:spAutoFit/>
          </a:bodyPr>
          <a:lstStyle/>
          <a:p>
            <a:pPr lvl="0"/>
            <a:r>
              <a:rPr lang="pl-PL" sz="1400" dirty="0"/>
              <a:t>W planach: możliwość uzyskania e-skierowania na badania w SOK oddziałów wojewódzkich NFZ – pomoc doradcy w wypełnieniu </a:t>
            </a:r>
            <a:r>
              <a:rPr lang="pl-PL" sz="1400" dirty="0" smtClean="0"/>
              <a:t>ankiety.</a:t>
            </a:r>
            <a:endParaRPr lang="pl-PL" sz="1400" dirty="0"/>
          </a:p>
        </p:txBody>
      </p:sp>
      <p:pic>
        <p:nvPicPr>
          <p:cNvPr id="4098" name="Picture 2" descr="Pakiet badań Profilaktyka 40+ – Przychodnia lekarska Mokotów, Centrum  Medyczne Woronicza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4520" y="3181619"/>
            <a:ext cx="5684055" cy="251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290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517585" y="287487"/>
            <a:ext cx="10529535" cy="1170377"/>
          </a:xfrm>
        </p:spPr>
        <p:txBody>
          <a:bodyPr/>
          <a:lstStyle/>
          <a:p>
            <a:r>
              <a:rPr lang="pl-PL" dirty="0" smtClean="0"/>
              <a:t>Profilaktyka 40+</a:t>
            </a:r>
            <a:endParaRPr lang="pl-PL" dirty="0"/>
          </a:p>
        </p:txBody>
      </p:sp>
      <p:pic>
        <p:nvPicPr>
          <p:cNvPr id="4098" name="Picture 2" descr="Jak zgłosić się na badania"/>
          <p:cNvPicPr>
            <a:picLocks noChangeAspect="1" noChangeArrowheads="1"/>
          </p:cNvPicPr>
          <p:nvPr/>
        </p:nvPicPr>
        <p:blipFill rotWithShape="1">
          <a:blip r:embed="rId2">
            <a:extLst>
              <a:ext uri="{28A0092B-C50C-407E-A947-70E740481C1C}">
                <a14:useLocalDpi xmlns:a14="http://schemas.microsoft.com/office/drawing/2010/main" val="0"/>
              </a:ext>
            </a:extLst>
          </a:blip>
          <a:srcRect b="8494"/>
          <a:stretch/>
        </p:blipFill>
        <p:spPr bwMode="auto">
          <a:xfrm>
            <a:off x="5608724" y="1201776"/>
            <a:ext cx="6211974" cy="4767703"/>
          </a:xfrm>
          <a:prstGeom prst="rect">
            <a:avLst/>
          </a:prstGeom>
          <a:noFill/>
          <a:extLst>
            <a:ext uri="{909E8E84-426E-40DD-AFC4-6F175D3DCCD1}">
              <a14:hiddenFill xmlns:a14="http://schemas.microsoft.com/office/drawing/2010/main">
                <a:solidFill>
                  <a:srgbClr val="FFFFFF"/>
                </a:solidFill>
              </a14:hiddenFill>
            </a:ext>
          </a:extLst>
        </p:spPr>
      </p:pic>
      <p:sp>
        <p:nvSpPr>
          <p:cNvPr id="2" name="pole tekstowe 1"/>
          <p:cNvSpPr txBox="1"/>
          <p:nvPr/>
        </p:nvSpPr>
        <p:spPr>
          <a:xfrm>
            <a:off x="385672" y="1172431"/>
            <a:ext cx="5010208" cy="646331"/>
          </a:xfrm>
          <a:prstGeom prst="rect">
            <a:avLst/>
          </a:prstGeom>
          <a:noFill/>
        </p:spPr>
        <p:txBody>
          <a:bodyPr wrap="square" rtlCol="0">
            <a:spAutoFit/>
          </a:bodyPr>
          <a:lstStyle/>
          <a:p>
            <a:r>
              <a:rPr lang="pl-PL" b="1" dirty="0" smtClean="0"/>
              <a:t>Realizatorzy programu (punkty pobrań materiału)</a:t>
            </a:r>
          </a:p>
          <a:p>
            <a:endParaRPr lang="pl-PL" b="1" dirty="0" smtClean="0"/>
          </a:p>
        </p:txBody>
      </p:sp>
      <p:sp>
        <p:nvSpPr>
          <p:cNvPr id="5" name="Prostokąt 4"/>
          <p:cNvSpPr/>
          <p:nvPr/>
        </p:nvSpPr>
        <p:spPr>
          <a:xfrm>
            <a:off x="3032185" y="2685338"/>
            <a:ext cx="6096000" cy="369332"/>
          </a:xfrm>
          <a:prstGeom prst="rect">
            <a:avLst/>
          </a:prstGeom>
        </p:spPr>
        <p:txBody>
          <a:bodyPr>
            <a:spAutoFit/>
          </a:bodyPr>
          <a:lstStyle/>
          <a:p>
            <a:pPr algn="just"/>
            <a:endParaRPr lang="pl-PL" b="0" i="0" dirty="0">
              <a:solidFill>
                <a:srgbClr val="261474"/>
              </a:solidFill>
              <a:effectLst/>
              <a:latin typeface="Arial" panose="020B0604020202020204" pitchFamily="34" charset="0"/>
            </a:endParaRPr>
          </a:p>
        </p:txBody>
      </p:sp>
      <p:graphicFrame>
        <p:nvGraphicFramePr>
          <p:cNvPr id="6" name="Tabela 5"/>
          <p:cNvGraphicFramePr>
            <a:graphicFrameLocks noGrp="1"/>
          </p:cNvGraphicFramePr>
          <p:nvPr>
            <p:extLst>
              <p:ext uri="{D42A27DB-BD31-4B8C-83A1-F6EECF244321}">
                <p14:modId xmlns:p14="http://schemas.microsoft.com/office/powerpoint/2010/main" val="2904464663"/>
              </p:ext>
            </p:extLst>
          </p:nvPr>
        </p:nvGraphicFramePr>
        <p:xfrm>
          <a:off x="258498" y="1949634"/>
          <a:ext cx="5315426" cy="727216"/>
        </p:xfrm>
        <a:graphic>
          <a:graphicData uri="http://schemas.openxmlformats.org/drawingml/2006/table">
            <a:tbl>
              <a:tblPr/>
              <a:tblGrid>
                <a:gridCol w="2323298">
                  <a:extLst>
                    <a:ext uri="{9D8B030D-6E8A-4147-A177-3AD203B41FA5}">
                      <a16:colId xmlns:a16="http://schemas.microsoft.com/office/drawing/2014/main" val="1159906971"/>
                    </a:ext>
                  </a:extLst>
                </a:gridCol>
                <a:gridCol w="2992128">
                  <a:extLst>
                    <a:ext uri="{9D8B030D-6E8A-4147-A177-3AD203B41FA5}">
                      <a16:colId xmlns:a16="http://schemas.microsoft.com/office/drawing/2014/main" val="204336167"/>
                    </a:ext>
                  </a:extLst>
                </a:gridCol>
              </a:tblGrid>
              <a:tr h="727216">
                <a:tc>
                  <a:txBody>
                    <a:bodyPr/>
                    <a:lstStyle/>
                    <a:p>
                      <a:endParaRPr lang="pl-PL" dirty="0">
                        <a:effectLst/>
                      </a:endParaRPr>
                    </a:p>
                  </a:txBody>
                  <a:tcPr marL="0" marR="0" marT="0" marB="0" anchor="ctr">
                    <a:lnL>
                      <a:noFill/>
                    </a:lnL>
                    <a:lnR>
                      <a:noFill/>
                    </a:lnR>
                    <a:lnT>
                      <a:noFill/>
                    </a:lnT>
                    <a:lnB>
                      <a:noFill/>
                    </a:lnB>
                  </a:tcPr>
                </a:tc>
                <a:tc>
                  <a:txBody>
                    <a:bodyPr/>
                    <a:lstStyle/>
                    <a:p>
                      <a:r>
                        <a:rPr lang="pl-PL" dirty="0">
                          <a:effectLst/>
                        </a:rPr>
                        <a:t> </a:t>
                      </a:r>
                    </a:p>
                  </a:txBody>
                  <a:tcPr marL="0" marR="0" marT="0" marB="0" anchor="ctr">
                    <a:lnL>
                      <a:noFill/>
                    </a:lnL>
                    <a:lnR>
                      <a:noFill/>
                    </a:lnR>
                    <a:lnT>
                      <a:noFill/>
                    </a:lnT>
                    <a:lnB>
                      <a:noFill/>
                    </a:lnB>
                  </a:tcPr>
                </a:tc>
                <a:extLst>
                  <a:ext uri="{0D108BD9-81ED-4DB2-BD59-A6C34878D82A}">
                    <a16:rowId xmlns:a16="http://schemas.microsoft.com/office/drawing/2014/main" val="860820382"/>
                  </a:ext>
                </a:extLst>
              </a:tr>
            </a:tbl>
          </a:graphicData>
        </a:graphic>
      </p:graphicFrame>
      <p:graphicFrame>
        <p:nvGraphicFramePr>
          <p:cNvPr id="7" name="Tabela 6"/>
          <p:cNvGraphicFramePr>
            <a:graphicFrameLocks noGrp="1"/>
          </p:cNvGraphicFramePr>
          <p:nvPr>
            <p:extLst>
              <p:ext uri="{D42A27DB-BD31-4B8C-83A1-F6EECF244321}">
                <p14:modId xmlns:p14="http://schemas.microsoft.com/office/powerpoint/2010/main" val="1755245138"/>
              </p:ext>
            </p:extLst>
          </p:nvPr>
        </p:nvGraphicFramePr>
        <p:xfrm>
          <a:off x="222202" y="1628079"/>
          <a:ext cx="5403416" cy="2718340"/>
        </p:xfrm>
        <a:graphic>
          <a:graphicData uri="http://schemas.openxmlformats.org/drawingml/2006/table">
            <a:tbl>
              <a:tblPr/>
              <a:tblGrid>
                <a:gridCol w="25820">
                  <a:extLst>
                    <a:ext uri="{9D8B030D-6E8A-4147-A177-3AD203B41FA5}">
                      <a16:colId xmlns:a16="http://schemas.microsoft.com/office/drawing/2014/main" val="2082767392"/>
                    </a:ext>
                  </a:extLst>
                </a:gridCol>
                <a:gridCol w="5377596">
                  <a:extLst>
                    <a:ext uri="{9D8B030D-6E8A-4147-A177-3AD203B41FA5}">
                      <a16:colId xmlns:a16="http://schemas.microsoft.com/office/drawing/2014/main" val="2875916938"/>
                    </a:ext>
                  </a:extLst>
                </a:gridCol>
              </a:tblGrid>
              <a:tr h="2718340">
                <a:tc>
                  <a:txBody>
                    <a:bodyPr/>
                    <a:lstStyle/>
                    <a:p>
                      <a:endParaRPr lang="pl-PL" sz="2800" dirty="0">
                        <a:effectLst/>
                      </a:endParaRPr>
                    </a:p>
                  </a:txBody>
                  <a:tcPr marL="0" marR="0" marT="0" marB="0" anchor="ctr">
                    <a:lnL>
                      <a:noFill/>
                    </a:lnL>
                    <a:lnR>
                      <a:noFill/>
                    </a:lnR>
                    <a:lnT>
                      <a:noFill/>
                    </a:lnT>
                    <a:lnB>
                      <a:noFill/>
                    </a:lnB>
                  </a:tcPr>
                </a:tc>
                <a:tc>
                  <a:txBody>
                    <a:bodyPr/>
                    <a:lstStyle/>
                    <a:p>
                      <a:r>
                        <a:rPr lang="pl-PL" sz="2800" dirty="0" smtClean="0">
                          <a:effectLst/>
                        </a:rPr>
                        <a:t>40</a:t>
                      </a:r>
                      <a:r>
                        <a:rPr lang="pl-PL" sz="2800" baseline="0" dirty="0" smtClean="0">
                          <a:effectLst/>
                        </a:rPr>
                        <a:t> punktów realizujących program</a:t>
                      </a:r>
                    </a:p>
                    <a:p>
                      <a:r>
                        <a:rPr lang="pl-PL" sz="2800" baseline="0" dirty="0" smtClean="0">
                          <a:effectLst/>
                        </a:rPr>
                        <a:t>Lista dostępna na </a:t>
                      </a:r>
                    </a:p>
                    <a:p>
                      <a:r>
                        <a:rPr lang="pl-PL" sz="2800" baseline="0" dirty="0" smtClean="0">
                          <a:effectLst/>
                          <a:hlinkClick r:id="rId3"/>
                        </a:rPr>
                        <a:t>www.nfz-zielonagora.pl</a:t>
                      </a:r>
                      <a:endParaRPr lang="pl-PL" sz="2800" baseline="0" dirty="0" smtClean="0">
                        <a:effectLst/>
                      </a:endParaRPr>
                    </a:p>
                    <a:p>
                      <a:endParaRPr lang="pl-PL" sz="2800" dirty="0">
                        <a:effectLst/>
                      </a:endParaRPr>
                    </a:p>
                  </a:txBody>
                  <a:tcPr marL="0" marR="0" marT="0" marB="0" anchor="ctr">
                    <a:lnL>
                      <a:noFill/>
                    </a:lnL>
                    <a:lnR>
                      <a:noFill/>
                    </a:lnR>
                    <a:lnT>
                      <a:noFill/>
                    </a:lnT>
                    <a:lnB>
                      <a:noFill/>
                    </a:lnB>
                  </a:tcPr>
                </a:tc>
                <a:extLst>
                  <a:ext uri="{0D108BD9-81ED-4DB2-BD59-A6C34878D82A}">
                    <a16:rowId xmlns:a16="http://schemas.microsoft.com/office/drawing/2014/main" val="2813632726"/>
                  </a:ext>
                </a:extLst>
              </a:tr>
            </a:tbl>
          </a:graphicData>
        </a:graphic>
      </p:graphicFrame>
      <p:graphicFrame>
        <p:nvGraphicFramePr>
          <p:cNvPr id="8" name="Tabela 7"/>
          <p:cNvGraphicFramePr>
            <a:graphicFrameLocks noGrp="1"/>
          </p:cNvGraphicFramePr>
          <p:nvPr>
            <p:extLst>
              <p:ext uri="{D42A27DB-BD31-4B8C-83A1-F6EECF244321}">
                <p14:modId xmlns:p14="http://schemas.microsoft.com/office/powerpoint/2010/main" val="3048988162"/>
              </p:ext>
            </p:extLst>
          </p:nvPr>
        </p:nvGraphicFramePr>
        <p:xfrm>
          <a:off x="704546" y="3386291"/>
          <a:ext cx="2405379" cy="589286"/>
        </p:xfrm>
        <a:graphic>
          <a:graphicData uri="http://schemas.openxmlformats.org/drawingml/2006/table">
            <a:tbl>
              <a:tblPr/>
              <a:tblGrid>
                <a:gridCol w="2405379">
                  <a:extLst>
                    <a:ext uri="{9D8B030D-6E8A-4147-A177-3AD203B41FA5}">
                      <a16:colId xmlns:a16="http://schemas.microsoft.com/office/drawing/2014/main" val="583941967"/>
                    </a:ext>
                  </a:extLst>
                </a:gridCol>
              </a:tblGrid>
              <a:tr h="589286">
                <a:tc>
                  <a:txBody>
                    <a:bodyPr/>
                    <a:lstStyle/>
                    <a:p>
                      <a:endParaRPr lang="pl-PL" dirty="0">
                        <a:effectLst/>
                      </a:endParaRPr>
                    </a:p>
                  </a:txBody>
                  <a:tcPr marL="0" marR="0" marT="0" marB="0" anchor="ctr">
                    <a:lnL>
                      <a:noFill/>
                    </a:lnL>
                    <a:lnR>
                      <a:noFill/>
                    </a:lnR>
                    <a:lnT>
                      <a:noFill/>
                    </a:lnT>
                    <a:lnB>
                      <a:noFill/>
                    </a:lnB>
                  </a:tcPr>
                </a:tc>
                <a:extLst>
                  <a:ext uri="{0D108BD9-81ED-4DB2-BD59-A6C34878D82A}">
                    <a16:rowId xmlns:a16="http://schemas.microsoft.com/office/drawing/2014/main" val="4284971402"/>
                  </a:ext>
                </a:extLst>
              </a:tr>
            </a:tbl>
          </a:graphicData>
        </a:graphic>
      </p:graphicFrame>
      <p:graphicFrame>
        <p:nvGraphicFramePr>
          <p:cNvPr id="10" name="Tabela 9"/>
          <p:cNvGraphicFramePr>
            <a:graphicFrameLocks noGrp="1"/>
          </p:cNvGraphicFramePr>
          <p:nvPr>
            <p:extLst>
              <p:ext uri="{D42A27DB-BD31-4B8C-83A1-F6EECF244321}">
                <p14:modId xmlns:p14="http://schemas.microsoft.com/office/powerpoint/2010/main" val="1402708125"/>
              </p:ext>
            </p:extLst>
          </p:nvPr>
        </p:nvGraphicFramePr>
        <p:xfrm>
          <a:off x="-1417054" y="4543591"/>
          <a:ext cx="1639256" cy="626087"/>
        </p:xfrm>
        <a:graphic>
          <a:graphicData uri="http://schemas.openxmlformats.org/drawingml/2006/table">
            <a:tbl>
              <a:tblPr/>
              <a:tblGrid>
                <a:gridCol w="1639256">
                  <a:extLst>
                    <a:ext uri="{9D8B030D-6E8A-4147-A177-3AD203B41FA5}">
                      <a16:colId xmlns:a16="http://schemas.microsoft.com/office/drawing/2014/main" val="4232782151"/>
                    </a:ext>
                  </a:extLst>
                </a:gridCol>
              </a:tblGrid>
              <a:tr h="626087">
                <a:tc>
                  <a:txBody>
                    <a:bodyPr/>
                    <a:lstStyle/>
                    <a:p>
                      <a:endParaRPr lang="pl-PL" sz="1100" dirty="0">
                        <a:effectLst/>
                      </a:endParaRPr>
                    </a:p>
                  </a:txBody>
                  <a:tcPr marL="0" marR="0" marT="0" marB="0" anchor="ctr">
                    <a:lnL>
                      <a:noFill/>
                    </a:lnL>
                    <a:lnR>
                      <a:noFill/>
                    </a:lnR>
                    <a:lnT>
                      <a:noFill/>
                    </a:lnT>
                    <a:lnB>
                      <a:noFill/>
                    </a:lnB>
                  </a:tcPr>
                </a:tc>
                <a:extLst>
                  <a:ext uri="{0D108BD9-81ED-4DB2-BD59-A6C34878D82A}">
                    <a16:rowId xmlns:a16="http://schemas.microsoft.com/office/drawing/2014/main" val="3278370688"/>
                  </a:ext>
                </a:extLst>
              </a:tr>
            </a:tbl>
          </a:graphicData>
        </a:graphic>
      </p:graphicFrame>
      <p:graphicFrame>
        <p:nvGraphicFramePr>
          <p:cNvPr id="13" name="Tabela 12"/>
          <p:cNvGraphicFramePr>
            <a:graphicFrameLocks noGrp="1"/>
          </p:cNvGraphicFramePr>
          <p:nvPr>
            <p:extLst>
              <p:ext uri="{D42A27DB-BD31-4B8C-83A1-F6EECF244321}">
                <p14:modId xmlns:p14="http://schemas.microsoft.com/office/powerpoint/2010/main" val="1767675465"/>
              </p:ext>
            </p:extLst>
          </p:nvPr>
        </p:nvGraphicFramePr>
        <p:xfrm>
          <a:off x="285391" y="5366551"/>
          <a:ext cx="5753100" cy="800100"/>
        </p:xfrm>
        <a:graphic>
          <a:graphicData uri="http://schemas.openxmlformats.org/drawingml/2006/table">
            <a:tbl>
              <a:tblPr/>
              <a:tblGrid>
                <a:gridCol w="2293907">
                  <a:extLst>
                    <a:ext uri="{9D8B030D-6E8A-4147-A177-3AD203B41FA5}">
                      <a16:colId xmlns:a16="http://schemas.microsoft.com/office/drawing/2014/main" val="1607429730"/>
                    </a:ext>
                  </a:extLst>
                </a:gridCol>
                <a:gridCol w="3459193">
                  <a:extLst>
                    <a:ext uri="{9D8B030D-6E8A-4147-A177-3AD203B41FA5}">
                      <a16:colId xmlns:a16="http://schemas.microsoft.com/office/drawing/2014/main" val="3414800549"/>
                    </a:ext>
                  </a:extLst>
                </a:gridCol>
              </a:tblGrid>
              <a:tr h="800100">
                <a:tc>
                  <a:txBody>
                    <a:bodyPr/>
                    <a:lstStyle/>
                    <a:p>
                      <a:endParaRPr lang="pl-PL" sz="1100" dirty="0">
                        <a:effectLst/>
                      </a:endParaRPr>
                    </a:p>
                  </a:txBody>
                  <a:tcPr marL="0" marR="0" marT="0" marB="0" anchor="ctr">
                    <a:lnL>
                      <a:noFill/>
                    </a:lnL>
                    <a:lnR>
                      <a:noFill/>
                    </a:lnR>
                    <a:lnT>
                      <a:noFill/>
                    </a:lnT>
                    <a:lnB>
                      <a:noFill/>
                    </a:lnB>
                  </a:tcPr>
                </a:tc>
                <a:tc>
                  <a:txBody>
                    <a:bodyPr/>
                    <a:lstStyle/>
                    <a:p>
                      <a:endParaRPr lang="pl-PL" sz="1100" u="sng" dirty="0">
                        <a:effectLst/>
                      </a:endParaRPr>
                    </a:p>
                  </a:txBody>
                  <a:tcPr marL="0" marR="0" marT="0" marB="0" anchor="ctr">
                    <a:lnL>
                      <a:noFill/>
                    </a:lnL>
                    <a:lnR>
                      <a:noFill/>
                    </a:lnR>
                    <a:lnT>
                      <a:noFill/>
                    </a:lnT>
                    <a:lnB>
                      <a:noFill/>
                    </a:lnB>
                  </a:tcPr>
                </a:tc>
                <a:extLst>
                  <a:ext uri="{0D108BD9-81ED-4DB2-BD59-A6C34878D82A}">
                    <a16:rowId xmlns:a16="http://schemas.microsoft.com/office/drawing/2014/main" val="1103647457"/>
                  </a:ext>
                </a:extLst>
              </a:tr>
            </a:tbl>
          </a:graphicData>
        </a:graphic>
      </p:graphicFrame>
    </p:spTree>
    <p:extLst>
      <p:ext uri="{BB962C8B-B14F-4D97-AF65-F5344CB8AC3E}">
        <p14:creationId xmlns:p14="http://schemas.microsoft.com/office/powerpoint/2010/main" val="16241335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r>
              <a:rPr lang="pl-PL" dirty="0" smtClean="0"/>
              <a:t>Program profilaktyki raka piersi</a:t>
            </a:r>
            <a:endParaRPr lang="pl-PL" dirty="0"/>
          </a:p>
        </p:txBody>
      </p:sp>
      <p:graphicFrame>
        <p:nvGraphicFramePr>
          <p:cNvPr id="2" name="Diagram 1"/>
          <p:cNvGraphicFramePr/>
          <p:nvPr>
            <p:extLst>
              <p:ext uri="{D42A27DB-BD31-4B8C-83A1-F6EECF244321}">
                <p14:modId xmlns:p14="http://schemas.microsoft.com/office/powerpoint/2010/main" val="2391237248"/>
              </p:ext>
            </p:extLst>
          </p:nvPr>
        </p:nvGraphicFramePr>
        <p:xfrm>
          <a:off x="723207" y="1995055"/>
          <a:ext cx="10548850" cy="4139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693834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NFZ">
      <a:dk1>
        <a:srgbClr val="FFFFFF"/>
      </a:dk1>
      <a:lt1>
        <a:srgbClr val="312783"/>
      </a:lt1>
      <a:dk2>
        <a:srgbClr val="FFFFFF"/>
      </a:dk2>
      <a:lt2>
        <a:srgbClr val="000000"/>
      </a:lt2>
      <a:accent1>
        <a:srgbClr val="F7A600"/>
      </a:accent1>
      <a:accent2>
        <a:srgbClr val="3A5BA7"/>
      </a:accent2>
      <a:accent3>
        <a:srgbClr val="5AA1D8"/>
      </a:accent3>
      <a:accent4>
        <a:srgbClr val="50BCBD"/>
      </a:accent4>
      <a:accent5>
        <a:srgbClr val="F7A600"/>
      </a:accent5>
      <a:accent6>
        <a:srgbClr val="5AA1D8"/>
      </a:accent6>
      <a:hlink>
        <a:srgbClr val="0000FF"/>
      </a:hlink>
      <a:folHlink>
        <a:srgbClr val="F7A600"/>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2402</TotalTime>
  <Words>1624</Words>
  <Application>Microsoft Office PowerPoint</Application>
  <PresentationFormat>Panoramiczny</PresentationFormat>
  <Paragraphs>164</Paragraphs>
  <Slides>19</Slides>
  <Notes>0</Notes>
  <HiddenSlides>0</HiddenSlides>
  <MMClips>0</MMClips>
  <ScaleCrop>false</ScaleCrop>
  <HeadingPairs>
    <vt:vector size="8" baseType="variant">
      <vt:variant>
        <vt:lpstr>Używane czcionki</vt:lpstr>
      </vt:variant>
      <vt:variant>
        <vt:i4>7</vt:i4>
      </vt:variant>
      <vt:variant>
        <vt:lpstr>Motyw</vt:lpstr>
      </vt:variant>
      <vt:variant>
        <vt:i4>1</vt:i4>
      </vt:variant>
      <vt:variant>
        <vt:lpstr>Osadzone serwery OLE</vt:lpstr>
      </vt:variant>
      <vt:variant>
        <vt:i4>1</vt:i4>
      </vt:variant>
      <vt:variant>
        <vt:lpstr>Tytuły slajdów</vt:lpstr>
      </vt:variant>
      <vt:variant>
        <vt:i4>19</vt:i4>
      </vt:variant>
    </vt:vector>
  </HeadingPairs>
  <TitlesOfParts>
    <vt:vector size="28" baseType="lpstr">
      <vt:lpstr>Arial</vt:lpstr>
      <vt:lpstr>Calibri</vt:lpstr>
      <vt:lpstr>Calibri Light</vt:lpstr>
      <vt:lpstr>Symbol</vt:lpstr>
      <vt:lpstr>Times New Roman</vt:lpstr>
      <vt:lpstr>Verdana</vt:lpstr>
      <vt:lpstr>Wingdings</vt:lpstr>
      <vt:lpstr>Motyw pakietu Office</vt:lpstr>
      <vt:lpstr>Acrobat Document</vt:lpstr>
      <vt:lpstr>Prezentacja programu PowerPoint</vt:lpstr>
      <vt:lpstr>Narodowy Fundusz Zdrowia realizuje szereg działań mających na celu poprawę w wymiarze zdrowotnym jakości życia osób starszych, m.in. poprzez poprawę dostępu do świadczeń opieki zdrowotnej, leków oraz zapewnienie odpowiednio przeszkolonych kadr medycznych.</vt:lpstr>
      <vt:lpstr>Świadczenia dedykowane seniorom – Województwo Lubuskie (stan na grudzień 2022)</vt:lpstr>
      <vt:lpstr>Bezpłatne leki dla pacjentów +75</vt:lpstr>
      <vt:lpstr>Leczenie uzdrowiskowe</vt:lpstr>
      <vt:lpstr>Leczenie za granicą w ramach tzw. dyrektywy transgranicznej </vt:lpstr>
      <vt:lpstr>Profilaktyka 40+</vt:lpstr>
      <vt:lpstr>Profilaktyka 40+</vt:lpstr>
      <vt:lpstr>Program profilaktyki raka piersi</vt:lpstr>
      <vt:lpstr>Program profilaktyki raka piersi - statystyki</vt:lpstr>
      <vt:lpstr>Program profilaktyki chorób odtytoniowych (w tym POChP) </vt:lpstr>
      <vt:lpstr>Profilaktyka COVID - 19</vt:lpstr>
      <vt:lpstr>Profilaktyka grypy sezonowej w 2022 r. </vt:lpstr>
      <vt:lpstr>               Program badań przesiewowych raka jelita grubego  W województwie lubskim od 1 grudnia 2022 roku bezpłatnie można wykonać  badanie kolonoskopowe w ramach programu badań przesiewowych raka jelita grubego. Celem programu jest zmniejszenie umieralności i zapadalności na raka jelita grubego                               poprzez wykonanie kolonoskopii przesiewowej.  Do kogo jest skierowany program? Do osób  w wieku: – od 50 do 65 lat, – od 40 do 49 lat – posiadających krewnego pierwszego stopnia Do udziału w programie nie jest wymagane skierowanie!            </vt:lpstr>
      <vt:lpstr>Zdrowie Seniora –  na www.nfz-zielonagora.pl </vt:lpstr>
      <vt:lpstr>Portal Diety NFZ, magazyn „Ze zdrowiem”</vt:lpstr>
      <vt:lpstr>Wydarzenia profilaktyczne  dla Seniorów w LOW NFZ</vt:lpstr>
      <vt:lpstr>Kiosk profilaktyczny</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Tomasik Katarzyna</dc:creator>
  <cp:lastModifiedBy>Jarząbek Agnieszka</cp:lastModifiedBy>
  <cp:revision>128</cp:revision>
  <cp:lastPrinted>2022-09-29T13:41:05Z</cp:lastPrinted>
  <dcterms:created xsi:type="dcterms:W3CDTF">2021-07-19T06:23:20Z</dcterms:created>
  <dcterms:modified xsi:type="dcterms:W3CDTF">2023-01-16T09:47:06Z</dcterms:modified>
</cp:coreProperties>
</file>